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0"/>
  </p:notesMasterIdLst>
  <p:sldIdLst>
    <p:sldId id="281" r:id="rId2"/>
    <p:sldId id="262" r:id="rId3"/>
    <p:sldId id="258" r:id="rId4"/>
    <p:sldId id="260" r:id="rId5"/>
    <p:sldId id="261" r:id="rId6"/>
    <p:sldId id="282" r:id="rId7"/>
    <p:sldId id="269" r:id="rId8"/>
    <p:sldId id="272" r:id="rId9"/>
    <p:sldId id="273" r:id="rId10"/>
    <p:sldId id="274" r:id="rId11"/>
    <p:sldId id="275" r:id="rId12"/>
    <p:sldId id="276" r:id="rId13"/>
    <p:sldId id="277" r:id="rId14"/>
    <p:sldId id="278" r:id="rId15"/>
    <p:sldId id="279" r:id="rId16"/>
    <p:sldId id="264" r:id="rId17"/>
    <p:sldId id="285" r:id="rId18"/>
    <p:sldId id="283" r:id="rId19"/>
  </p:sldIdLst>
  <p:sldSz cx="18288000" cy="10287000"/>
  <p:notesSz cx="6858000" cy="9144000"/>
  <p:embeddedFontLst>
    <p:embeddedFont>
      <p:font typeface="Calibri" panose="020F0502020204030204" pitchFamily="34" charset="0"/>
      <p:regular r:id="rId21"/>
      <p:bold r:id="rId22"/>
      <p:italic r:id="rId23"/>
      <p:boldItalic r:id="rId24"/>
    </p:embeddedFont>
    <p:embeddedFont>
      <p:font typeface="DM Sans" pitchFamily="2" charset="77"/>
      <p:regular r:id="rId25"/>
      <p:bold r:id="rId26"/>
      <p:italic r:id="rId27"/>
      <p:boldItalic r:id="rId28"/>
    </p:embeddedFont>
    <p:embeddedFont>
      <p:font typeface="Inter" panose="020B0502030000000004" pitchFamily="34" charset="0"/>
      <p:regular r:id="rId29"/>
    </p:embeddedFont>
    <p:embeddedFont>
      <p:font typeface="Inter Bold" panose="020B0802030000000004" pitchFamily="34" charset="0"/>
      <p:regular r:id="rId30"/>
      <p:bold r:id="rId31"/>
    </p:embeddedFont>
    <p:embeddedFont>
      <p:font typeface="Kollektif Bold" panose="020B0604020101010102" pitchFamily="34" charset="77"/>
      <p:regular r:id="rId32"/>
      <p:bold r:id="rId33"/>
      <p:italic r:id="rId34"/>
      <p:boldItalic r:id="rId3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B0ADA39-74F8-8140-9946-06C097450CEA}">
          <p14:sldIdLst>
            <p14:sldId id="281"/>
          </p14:sldIdLst>
        </p14:section>
        <p14:section name="section 1 - Kelly" id="{F0119B3D-6C4D-7642-B619-EFFD13EAB033}">
          <p14:sldIdLst>
            <p14:sldId id="262"/>
            <p14:sldId id="258"/>
            <p14:sldId id="260"/>
            <p14:sldId id="261"/>
          </p14:sldIdLst>
        </p14:section>
        <p14:section name="SECTION 2 - AISHA" id="{232C2E53-8BFB-A74C-B37F-6E1A2A83C203}">
          <p14:sldIdLst>
            <p14:sldId id="282"/>
            <p14:sldId id="269"/>
            <p14:sldId id="272"/>
            <p14:sldId id="273"/>
            <p14:sldId id="274"/>
          </p14:sldIdLst>
        </p14:section>
        <p14:section name="SECTION 3 - RAJE" id="{4EB3AC87-50C7-2642-9125-974A01A01058}">
          <p14:sldIdLst>
            <p14:sldId id="275"/>
            <p14:sldId id="276"/>
            <p14:sldId id="277"/>
          </p14:sldIdLst>
        </p14:section>
        <p14:section name="SECTION 4 - SUJATHA" id="{9F797394-CB6B-C64C-9934-2F5085CC3626}">
          <p14:sldIdLst>
            <p14:sldId id="278"/>
            <p14:sldId id="279"/>
            <p14:sldId id="264"/>
            <p14:sldId id="285"/>
            <p14:sldId id="283"/>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486" autoAdjust="0"/>
    <p:restoredTop sz="75627" autoAdjust="0"/>
  </p:normalViewPr>
  <p:slideViewPr>
    <p:cSldViewPr>
      <p:cViewPr varScale="1">
        <p:scale>
          <a:sx n="70" d="100"/>
          <a:sy n="70" d="100"/>
        </p:scale>
        <p:origin x="224" y="28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9" Type="http://schemas.openxmlformats.org/officeDocument/2006/relationships/tableStyles" Target="tableStyles.xml"/><Relationship Id="rId21" Type="http://schemas.openxmlformats.org/officeDocument/2006/relationships/font" Target="fonts/font1.fntdata"/><Relationship Id="rId34" Type="http://schemas.openxmlformats.org/officeDocument/2006/relationships/font" Target="fonts/font1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font" Target="fonts/font13.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font" Target="fonts/font12.fntdata"/><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font" Target="fonts/font15.fntdata"/><Relationship Id="rId8" Type="http://schemas.openxmlformats.org/officeDocument/2006/relationships/slide" Target="slides/slide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7605DBA-922D-6A4C-9D2A-47B4C92E6BDB}" type="doc">
      <dgm:prSet loTypeId="urn:microsoft.com/office/officeart/2005/8/layout/bProcess3" loCatId="" qsTypeId="urn:microsoft.com/office/officeart/2005/8/quickstyle/simple1" qsCatId="simple" csTypeId="urn:microsoft.com/office/officeart/2005/8/colors/colorful4" csCatId="colorful" phldr="1"/>
      <dgm:spPr/>
      <dgm:t>
        <a:bodyPr/>
        <a:lstStyle/>
        <a:p>
          <a:endParaRPr lang="en-US"/>
        </a:p>
      </dgm:t>
    </dgm:pt>
    <dgm:pt modelId="{26403B19-E42F-A14D-B57F-DA6701A7855B}">
      <dgm:prSet/>
      <dgm:spPr/>
      <dgm:t>
        <a:bodyPr/>
        <a:lstStyle/>
        <a:p>
          <a:r>
            <a:rPr lang="en-US" b="0"/>
            <a:t>Step 1: Load the data from the SQL database and create a dataframe</a:t>
          </a:r>
          <a:endParaRPr lang="en-US"/>
        </a:p>
      </dgm:t>
    </dgm:pt>
    <dgm:pt modelId="{1E74B939-75A2-BF44-86A0-6166F2696B6F}" type="parTrans" cxnId="{E23BBB1E-501B-D040-9602-6F23415279DF}">
      <dgm:prSet/>
      <dgm:spPr/>
      <dgm:t>
        <a:bodyPr/>
        <a:lstStyle/>
        <a:p>
          <a:endParaRPr lang="en-US"/>
        </a:p>
      </dgm:t>
    </dgm:pt>
    <dgm:pt modelId="{85EE37DE-6BD9-ED43-A4EF-859BE0FF8633}" type="sibTrans" cxnId="{E23BBB1E-501B-D040-9602-6F23415279DF}">
      <dgm:prSet/>
      <dgm:spPr/>
      <dgm:t>
        <a:bodyPr/>
        <a:lstStyle/>
        <a:p>
          <a:endParaRPr lang="en-US"/>
        </a:p>
      </dgm:t>
    </dgm:pt>
    <dgm:pt modelId="{6DA7AFE3-8952-B646-8256-6089A06961BB}">
      <dgm:prSet/>
      <dgm:spPr/>
      <dgm:t>
        <a:bodyPr/>
        <a:lstStyle/>
        <a:p>
          <a:r>
            <a:rPr lang="en-US" b="0" dirty="0"/>
            <a:t>Step 2: Drop unnecessary columns (features) from the </a:t>
          </a:r>
          <a:r>
            <a:rPr lang="en-US" b="0" dirty="0" err="1"/>
            <a:t>DataFrame</a:t>
          </a:r>
          <a:r>
            <a:rPr lang="en-US" b="0" dirty="0"/>
            <a:t>.</a:t>
          </a:r>
          <a:endParaRPr lang="en-US" dirty="0"/>
        </a:p>
      </dgm:t>
    </dgm:pt>
    <dgm:pt modelId="{2D209D1B-33C4-7C4F-A664-5E5BFBB425CA}" type="parTrans" cxnId="{3962A001-23AF-8744-99BE-11AB7C6D82D6}">
      <dgm:prSet/>
      <dgm:spPr/>
      <dgm:t>
        <a:bodyPr/>
        <a:lstStyle/>
        <a:p>
          <a:endParaRPr lang="en-US"/>
        </a:p>
      </dgm:t>
    </dgm:pt>
    <dgm:pt modelId="{FCC2B450-FBCD-7149-9C4E-D3B202A8FA3B}" type="sibTrans" cxnId="{3962A001-23AF-8744-99BE-11AB7C6D82D6}">
      <dgm:prSet/>
      <dgm:spPr/>
      <dgm:t>
        <a:bodyPr/>
        <a:lstStyle/>
        <a:p>
          <a:endParaRPr lang="en-US"/>
        </a:p>
      </dgm:t>
    </dgm:pt>
    <dgm:pt modelId="{CD15DF06-D053-054D-9FF2-E3A9D18B783B}">
      <dgm:prSet/>
      <dgm:spPr/>
      <dgm:t>
        <a:bodyPr/>
        <a:lstStyle/>
        <a:p>
          <a:r>
            <a:rPr lang="en-US" b="0"/>
            <a:t>Step 3: Determine Value Counts for remaining features</a:t>
          </a:r>
          <a:endParaRPr lang="en-US"/>
        </a:p>
      </dgm:t>
    </dgm:pt>
    <dgm:pt modelId="{5E99CFF2-C6EA-D642-8983-716F0700827A}" type="parTrans" cxnId="{C3559054-E614-8D4C-B3C6-CBD7A8DF075C}">
      <dgm:prSet/>
      <dgm:spPr/>
      <dgm:t>
        <a:bodyPr/>
        <a:lstStyle/>
        <a:p>
          <a:endParaRPr lang="en-US"/>
        </a:p>
      </dgm:t>
    </dgm:pt>
    <dgm:pt modelId="{59147ADE-72D2-F848-A386-E849BF366D1A}" type="sibTrans" cxnId="{C3559054-E614-8D4C-B3C6-CBD7A8DF075C}">
      <dgm:prSet/>
      <dgm:spPr/>
      <dgm:t>
        <a:bodyPr/>
        <a:lstStyle/>
        <a:p>
          <a:endParaRPr lang="en-US"/>
        </a:p>
      </dgm:t>
    </dgm:pt>
    <dgm:pt modelId="{B0EA297C-5D39-CD42-B183-F885D19AF6A0}">
      <dgm:prSet/>
      <dgm:spPr/>
      <dgm:t>
        <a:bodyPr/>
        <a:lstStyle/>
        <a:p>
          <a:r>
            <a:rPr lang="en-US" b="0" dirty="0"/>
            <a:t>Step 4: Encoding Categorical Variables</a:t>
          </a:r>
          <a:endParaRPr lang="en-US" dirty="0"/>
        </a:p>
      </dgm:t>
    </dgm:pt>
    <dgm:pt modelId="{134EC379-8889-C34A-AFD9-97F502E7A5CC}" type="parTrans" cxnId="{3CC4597C-6700-0447-8545-840A473613EC}">
      <dgm:prSet/>
      <dgm:spPr/>
      <dgm:t>
        <a:bodyPr/>
        <a:lstStyle/>
        <a:p>
          <a:endParaRPr lang="en-US"/>
        </a:p>
      </dgm:t>
    </dgm:pt>
    <dgm:pt modelId="{085E1C34-F81F-0F4E-93EE-E5DC180E546B}" type="sibTrans" cxnId="{3CC4597C-6700-0447-8545-840A473613EC}">
      <dgm:prSet/>
      <dgm:spPr/>
      <dgm:t>
        <a:bodyPr/>
        <a:lstStyle/>
        <a:p>
          <a:endParaRPr lang="en-US"/>
        </a:p>
      </dgm:t>
    </dgm:pt>
    <dgm:pt modelId="{0B8E1339-26EE-6849-9D64-A6B0317ACAEB}">
      <dgm:prSet/>
      <dgm:spPr/>
      <dgm:t>
        <a:bodyPr/>
        <a:lstStyle/>
        <a:p>
          <a:r>
            <a:rPr lang="en-US" b="0"/>
            <a:t>Step 5: Separate Features Train and Test Sets</a:t>
          </a:r>
          <a:endParaRPr lang="en-US"/>
        </a:p>
      </dgm:t>
    </dgm:pt>
    <dgm:pt modelId="{BB380511-5FD3-4142-8B67-941EF89C2B87}" type="parTrans" cxnId="{78728839-4520-BD41-8A00-6A3A4BBE092D}">
      <dgm:prSet/>
      <dgm:spPr/>
      <dgm:t>
        <a:bodyPr/>
        <a:lstStyle/>
        <a:p>
          <a:endParaRPr lang="en-US"/>
        </a:p>
      </dgm:t>
    </dgm:pt>
    <dgm:pt modelId="{A967868D-8F67-6340-B75D-023B0E65826E}" type="sibTrans" cxnId="{78728839-4520-BD41-8A00-6A3A4BBE092D}">
      <dgm:prSet/>
      <dgm:spPr/>
      <dgm:t>
        <a:bodyPr/>
        <a:lstStyle/>
        <a:p>
          <a:endParaRPr lang="en-US"/>
        </a:p>
      </dgm:t>
    </dgm:pt>
    <dgm:pt modelId="{0F27B2DF-74B0-E34A-A8C4-94E604DE7EDD}">
      <dgm:prSet/>
      <dgm:spPr/>
      <dgm:t>
        <a:bodyPr/>
        <a:lstStyle/>
        <a:p>
          <a:r>
            <a:rPr lang="en-US" b="0"/>
            <a:t>Step 6: Scale data using Standard Scaler</a:t>
          </a:r>
          <a:endParaRPr lang="en-US"/>
        </a:p>
      </dgm:t>
    </dgm:pt>
    <dgm:pt modelId="{4CB9DF04-819B-C949-B15E-3045169159C1}" type="parTrans" cxnId="{0088C878-FA86-384D-8531-D180A45868B0}">
      <dgm:prSet/>
      <dgm:spPr/>
      <dgm:t>
        <a:bodyPr/>
        <a:lstStyle/>
        <a:p>
          <a:endParaRPr lang="en-US"/>
        </a:p>
      </dgm:t>
    </dgm:pt>
    <dgm:pt modelId="{1A8BCBEA-6634-914C-AA99-F44F89A465DB}" type="sibTrans" cxnId="{0088C878-FA86-384D-8531-D180A45868B0}">
      <dgm:prSet/>
      <dgm:spPr/>
      <dgm:t>
        <a:bodyPr/>
        <a:lstStyle/>
        <a:p>
          <a:endParaRPr lang="en-US"/>
        </a:p>
      </dgm:t>
    </dgm:pt>
    <dgm:pt modelId="{D8C5EE83-8B5C-9044-B0AF-9E3CE5571B06}">
      <dgm:prSet/>
      <dgm:spPr/>
      <dgm:t>
        <a:bodyPr/>
        <a:lstStyle/>
        <a:p>
          <a:r>
            <a:rPr lang="en-US" b="0"/>
            <a:t>Step 7: Initialize and Fit the Random Forest Model</a:t>
          </a:r>
          <a:endParaRPr lang="en-US"/>
        </a:p>
      </dgm:t>
    </dgm:pt>
    <dgm:pt modelId="{34FFE842-250F-EF42-BBBF-96143FA19BB0}" type="parTrans" cxnId="{2578808E-1E5B-1D40-9CCA-F108B33DAC89}">
      <dgm:prSet/>
      <dgm:spPr/>
      <dgm:t>
        <a:bodyPr/>
        <a:lstStyle/>
        <a:p>
          <a:endParaRPr lang="en-US"/>
        </a:p>
      </dgm:t>
    </dgm:pt>
    <dgm:pt modelId="{B2C47E84-2876-1B4B-8F92-042AE11CDE88}" type="sibTrans" cxnId="{2578808E-1E5B-1D40-9CCA-F108B33DAC89}">
      <dgm:prSet/>
      <dgm:spPr/>
      <dgm:t>
        <a:bodyPr/>
        <a:lstStyle/>
        <a:p>
          <a:endParaRPr lang="en-US"/>
        </a:p>
      </dgm:t>
    </dgm:pt>
    <dgm:pt modelId="{5CDAFCC9-DFD4-A74E-A1A4-A4AEBEEDC44D}">
      <dgm:prSet/>
      <dgm:spPr/>
      <dgm:t>
        <a:bodyPr/>
        <a:lstStyle/>
        <a:p>
          <a:r>
            <a:rPr lang="en-US" b="0" dirty="0"/>
            <a:t>Step 8: Evaluate the Model</a:t>
          </a:r>
          <a:endParaRPr lang="en-US" dirty="0"/>
        </a:p>
      </dgm:t>
    </dgm:pt>
    <dgm:pt modelId="{A1FA8542-5993-C841-BAF0-BDDB86745C02}" type="parTrans" cxnId="{E0105069-3AF9-694D-A151-2075D6B55BC2}">
      <dgm:prSet/>
      <dgm:spPr/>
      <dgm:t>
        <a:bodyPr/>
        <a:lstStyle/>
        <a:p>
          <a:endParaRPr lang="en-US"/>
        </a:p>
      </dgm:t>
    </dgm:pt>
    <dgm:pt modelId="{817581A4-A1AC-EB45-9CFF-7197496288EF}" type="sibTrans" cxnId="{E0105069-3AF9-694D-A151-2075D6B55BC2}">
      <dgm:prSet/>
      <dgm:spPr/>
      <dgm:t>
        <a:bodyPr/>
        <a:lstStyle/>
        <a:p>
          <a:endParaRPr lang="en-US"/>
        </a:p>
      </dgm:t>
    </dgm:pt>
    <dgm:pt modelId="{551D4BFC-0A13-DA48-AD09-43A61806ACFF}">
      <dgm:prSet/>
      <dgm:spPr/>
      <dgm:t>
        <a:bodyPr/>
        <a:lstStyle/>
        <a:p>
          <a:r>
            <a:rPr lang="en-US" b="0"/>
            <a:t>Step 9: Use Random Over Sampler technique to Balance and Resample the Data</a:t>
          </a:r>
          <a:endParaRPr lang="en-US"/>
        </a:p>
      </dgm:t>
    </dgm:pt>
    <dgm:pt modelId="{292241E6-99FF-2840-8621-300BAA543675}" type="parTrans" cxnId="{89F725A5-98EA-874E-B794-32D95620E35C}">
      <dgm:prSet/>
      <dgm:spPr/>
      <dgm:t>
        <a:bodyPr/>
        <a:lstStyle/>
        <a:p>
          <a:endParaRPr lang="en-US"/>
        </a:p>
      </dgm:t>
    </dgm:pt>
    <dgm:pt modelId="{148BE5E7-8BD0-EF45-8273-CA259F68C61C}" type="sibTrans" cxnId="{89F725A5-98EA-874E-B794-32D95620E35C}">
      <dgm:prSet/>
      <dgm:spPr/>
      <dgm:t>
        <a:bodyPr/>
        <a:lstStyle/>
        <a:p>
          <a:endParaRPr lang="en-US"/>
        </a:p>
      </dgm:t>
    </dgm:pt>
    <dgm:pt modelId="{F3C909A2-13BA-0248-88BF-9639A5DCD0D6}">
      <dgm:prSet/>
      <dgm:spPr/>
      <dgm:t>
        <a:bodyPr/>
        <a:lstStyle/>
        <a:p>
          <a:r>
            <a:rPr lang="en-US" b="0"/>
            <a:t>Step 10: Make new predictions using the Random Forest Algorithm</a:t>
          </a:r>
          <a:endParaRPr lang="en-US"/>
        </a:p>
      </dgm:t>
    </dgm:pt>
    <dgm:pt modelId="{78ABAECD-D5CA-BA42-919D-E946A109D0BE}" type="parTrans" cxnId="{EB18130C-5641-A04C-8D5A-8B2957FA6DB1}">
      <dgm:prSet/>
      <dgm:spPr/>
      <dgm:t>
        <a:bodyPr/>
        <a:lstStyle/>
        <a:p>
          <a:endParaRPr lang="en-US"/>
        </a:p>
      </dgm:t>
    </dgm:pt>
    <dgm:pt modelId="{69D56836-DD19-9243-A9B8-E0B25AF840F0}" type="sibTrans" cxnId="{EB18130C-5641-A04C-8D5A-8B2957FA6DB1}">
      <dgm:prSet/>
      <dgm:spPr/>
      <dgm:t>
        <a:bodyPr/>
        <a:lstStyle/>
        <a:p>
          <a:endParaRPr lang="en-US"/>
        </a:p>
      </dgm:t>
    </dgm:pt>
    <dgm:pt modelId="{CFAACC40-51A3-024D-8CDD-080EE22B7E7D}">
      <dgm:prSet/>
      <dgm:spPr/>
      <dgm:t>
        <a:bodyPr/>
        <a:lstStyle/>
        <a:p>
          <a:r>
            <a:rPr lang="en-US" b="0"/>
            <a:t>Step 11: Evaluate the final model </a:t>
          </a:r>
          <a:endParaRPr lang="en-US"/>
        </a:p>
      </dgm:t>
    </dgm:pt>
    <dgm:pt modelId="{7F3CEDED-5444-7E4B-AE6C-FD11862F3233}" type="parTrans" cxnId="{422CE536-1C95-BF45-9BA4-D45B73A6987B}">
      <dgm:prSet/>
      <dgm:spPr/>
      <dgm:t>
        <a:bodyPr/>
        <a:lstStyle/>
        <a:p>
          <a:endParaRPr lang="en-US"/>
        </a:p>
      </dgm:t>
    </dgm:pt>
    <dgm:pt modelId="{FD6A79DF-C72A-B04A-B78B-2698B93E057D}" type="sibTrans" cxnId="{422CE536-1C95-BF45-9BA4-D45B73A6987B}">
      <dgm:prSet/>
      <dgm:spPr/>
      <dgm:t>
        <a:bodyPr/>
        <a:lstStyle/>
        <a:p>
          <a:endParaRPr lang="en-US"/>
        </a:p>
      </dgm:t>
    </dgm:pt>
    <dgm:pt modelId="{2E312E3A-65AB-CC45-988B-40387629E271}" type="pres">
      <dgm:prSet presAssocID="{57605DBA-922D-6A4C-9D2A-47B4C92E6BDB}" presName="Name0" presStyleCnt="0">
        <dgm:presLayoutVars>
          <dgm:dir/>
          <dgm:resizeHandles val="exact"/>
        </dgm:presLayoutVars>
      </dgm:prSet>
      <dgm:spPr/>
    </dgm:pt>
    <dgm:pt modelId="{A2095600-E09E-5C42-AF05-3E1A7C925554}" type="pres">
      <dgm:prSet presAssocID="{26403B19-E42F-A14D-B57F-DA6701A7855B}" presName="node" presStyleLbl="node1" presStyleIdx="0" presStyleCnt="11">
        <dgm:presLayoutVars>
          <dgm:bulletEnabled val="1"/>
        </dgm:presLayoutVars>
      </dgm:prSet>
      <dgm:spPr/>
    </dgm:pt>
    <dgm:pt modelId="{0BD10A33-BA05-504D-A8BA-994ED5E35EDB}" type="pres">
      <dgm:prSet presAssocID="{85EE37DE-6BD9-ED43-A4EF-859BE0FF8633}" presName="sibTrans" presStyleLbl="sibTrans1D1" presStyleIdx="0" presStyleCnt="10"/>
      <dgm:spPr/>
    </dgm:pt>
    <dgm:pt modelId="{7D8DF3F4-6DC1-E146-921B-896C0B85AB3B}" type="pres">
      <dgm:prSet presAssocID="{85EE37DE-6BD9-ED43-A4EF-859BE0FF8633}" presName="connectorText" presStyleLbl="sibTrans1D1" presStyleIdx="0" presStyleCnt="10"/>
      <dgm:spPr/>
    </dgm:pt>
    <dgm:pt modelId="{2A80F000-9728-124E-9A23-1CD6D85E9FD5}" type="pres">
      <dgm:prSet presAssocID="{6DA7AFE3-8952-B646-8256-6089A06961BB}" presName="node" presStyleLbl="node1" presStyleIdx="1" presStyleCnt="11">
        <dgm:presLayoutVars>
          <dgm:bulletEnabled val="1"/>
        </dgm:presLayoutVars>
      </dgm:prSet>
      <dgm:spPr/>
    </dgm:pt>
    <dgm:pt modelId="{73708B75-CB06-3041-BC59-5D405257F042}" type="pres">
      <dgm:prSet presAssocID="{FCC2B450-FBCD-7149-9C4E-D3B202A8FA3B}" presName="sibTrans" presStyleLbl="sibTrans1D1" presStyleIdx="1" presStyleCnt="10"/>
      <dgm:spPr/>
    </dgm:pt>
    <dgm:pt modelId="{19042504-9CFE-EB42-A25E-E0889B574B1B}" type="pres">
      <dgm:prSet presAssocID="{FCC2B450-FBCD-7149-9C4E-D3B202A8FA3B}" presName="connectorText" presStyleLbl="sibTrans1D1" presStyleIdx="1" presStyleCnt="10"/>
      <dgm:spPr/>
    </dgm:pt>
    <dgm:pt modelId="{B8D0BBB6-2013-B64F-8231-DE5410EE0185}" type="pres">
      <dgm:prSet presAssocID="{CD15DF06-D053-054D-9FF2-E3A9D18B783B}" presName="node" presStyleLbl="node1" presStyleIdx="2" presStyleCnt="11">
        <dgm:presLayoutVars>
          <dgm:bulletEnabled val="1"/>
        </dgm:presLayoutVars>
      </dgm:prSet>
      <dgm:spPr/>
    </dgm:pt>
    <dgm:pt modelId="{D9F539D2-C7AB-8040-8759-74BF9986EABC}" type="pres">
      <dgm:prSet presAssocID="{59147ADE-72D2-F848-A386-E849BF366D1A}" presName="sibTrans" presStyleLbl="sibTrans1D1" presStyleIdx="2" presStyleCnt="10"/>
      <dgm:spPr/>
    </dgm:pt>
    <dgm:pt modelId="{232CB903-B695-9D4A-9AF7-0F604491C0AB}" type="pres">
      <dgm:prSet presAssocID="{59147ADE-72D2-F848-A386-E849BF366D1A}" presName="connectorText" presStyleLbl="sibTrans1D1" presStyleIdx="2" presStyleCnt="10"/>
      <dgm:spPr/>
    </dgm:pt>
    <dgm:pt modelId="{8437D991-8A26-694F-A1BB-40BB8ECCFEE2}" type="pres">
      <dgm:prSet presAssocID="{B0EA297C-5D39-CD42-B183-F885D19AF6A0}" presName="node" presStyleLbl="node1" presStyleIdx="3" presStyleCnt="11">
        <dgm:presLayoutVars>
          <dgm:bulletEnabled val="1"/>
        </dgm:presLayoutVars>
      </dgm:prSet>
      <dgm:spPr/>
    </dgm:pt>
    <dgm:pt modelId="{99E01F59-E2DE-B74D-88A9-73F33B10CBA1}" type="pres">
      <dgm:prSet presAssocID="{085E1C34-F81F-0F4E-93EE-E5DC180E546B}" presName="sibTrans" presStyleLbl="sibTrans1D1" presStyleIdx="3" presStyleCnt="10"/>
      <dgm:spPr/>
    </dgm:pt>
    <dgm:pt modelId="{326FFFBA-76EE-3C4F-81B3-22CAB8DE15FE}" type="pres">
      <dgm:prSet presAssocID="{085E1C34-F81F-0F4E-93EE-E5DC180E546B}" presName="connectorText" presStyleLbl="sibTrans1D1" presStyleIdx="3" presStyleCnt="10"/>
      <dgm:spPr/>
    </dgm:pt>
    <dgm:pt modelId="{F3788D86-6B21-F647-BF3E-04A2B2E544A4}" type="pres">
      <dgm:prSet presAssocID="{0B8E1339-26EE-6849-9D64-A6B0317ACAEB}" presName="node" presStyleLbl="node1" presStyleIdx="4" presStyleCnt="11">
        <dgm:presLayoutVars>
          <dgm:bulletEnabled val="1"/>
        </dgm:presLayoutVars>
      </dgm:prSet>
      <dgm:spPr/>
    </dgm:pt>
    <dgm:pt modelId="{88DBA80B-B753-F841-B924-22B2EDA31D14}" type="pres">
      <dgm:prSet presAssocID="{A967868D-8F67-6340-B75D-023B0E65826E}" presName="sibTrans" presStyleLbl="sibTrans1D1" presStyleIdx="4" presStyleCnt="10"/>
      <dgm:spPr/>
    </dgm:pt>
    <dgm:pt modelId="{AE3F8276-BFAE-2541-BCA5-3035B5C9EF82}" type="pres">
      <dgm:prSet presAssocID="{A967868D-8F67-6340-B75D-023B0E65826E}" presName="connectorText" presStyleLbl="sibTrans1D1" presStyleIdx="4" presStyleCnt="10"/>
      <dgm:spPr/>
    </dgm:pt>
    <dgm:pt modelId="{F7AFF309-A8D9-9D47-A17F-1BD668AF06C1}" type="pres">
      <dgm:prSet presAssocID="{0F27B2DF-74B0-E34A-A8C4-94E604DE7EDD}" presName="node" presStyleLbl="node1" presStyleIdx="5" presStyleCnt="11">
        <dgm:presLayoutVars>
          <dgm:bulletEnabled val="1"/>
        </dgm:presLayoutVars>
      </dgm:prSet>
      <dgm:spPr/>
    </dgm:pt>
    <dgm:pt modelId="{95D89590-79F3-2049-A32C-AD440A5CBC05}" type="pres">
      <dgm:prSet presAssocID="{1A8BCBEA-6634-914C-AA99-F44F89A465DB}" presName="sibTrans" presStyleLbl="sibTrans1D1" presStyleIdx="5" presStyleCnt="10"/>
      <dgm:spPr/>
    </dgm:pt>
    <dgm:pt modelId="{8DC2F07E-C598-6A4C-8D11-E911A7B5A412}" type="pres">
      <dgm:prSet presAssocID="{1A8BCBEA-6634-914C-AA99-F44F89A465DB}" presName="connectorText" presStyleLbl="sibTrans1D1" presStyleIdx="5" presStyleCnt="10"/>
      <dgm:spPr/>
    </dgm:pt>
    <dgm:pt modelId="{C5770C67-C08D-1943-97E6-676F75BCEB45}" type="pres">
      <dgm:prSet presAssocID="{D8C5EE83-8B5C-9044-B0AF-9E3CE5571B06}" presName="node" presStyleLbl="node1" presStyleIdx="6" presStyleCnt="11">
        <dgm:presLayoutVars>
          <dgm:bulletEnabled val="1"/>
        </dgm:presLayoutVars>
      </dgm:prSet>
      <dgm:spPr/>
    </dgm:pt>
    <dgm:pt modelId="{2252109C-C1C6-C84A-AC41-165C79AB6CBF}" type="pres">
      <dgm:prSet presAssocID="{B2C47E84-2876-1B4B-8F92-042AE11CDE88}" presName="sibTrans" presStyleLbl="sibTrans1D1" presStyleIdx="6" presStyleCnt="10"/>
      <dgm:spPr/>
    </dgm:pt>
    <dgm:pt modelId="{DF8A1842-DD81-9544-AFAD-D2F850F19A57}" type="pres">
      <dgm:prSet presAssocID="{B2C47E84-2876-1B4B-8F92-042AE11CDE88}" presName="connectorText" presStyleLbl="sibTrans1D1" presStyleIdx="6" presStyleCnt="10"/>
      <dgm:spPr/>
    </dgm:pt>
    <dgm:pt modelId="{0B20B9DD-FB18-FE47-823E-EC8BCD917799}" type="pres">
      <dgm:prSet presAssocID="{5CDAFCC9-DFD4-A74E-A1A4-A4AEBEEDC44D}" presName="node" presStyleLbl="node1" presStyleIdx="7" presStyleCnt="11">
        <dgm:presLayoutVars>
          <dgm:bulletEnabled val="1"/>
        </dgm:presLayoutVars>
      </dgm:prSet>
      <dgm:spPr/>
    </dgm:pt>
    <dgm:pt modelId="{4558DE45-2055-2849-BC8A-FBE7220E7832}" type="pres">
      <dgm:prSet presAssocID="{817581A4-A1AC-EB45-9CFF-7197496288EF}" presName="sibTrans" presStyleLbl="sibTrans1D1" presStyleIdx="7" presStyleCnt="10"/>
      <dgm:spPr/>
    </dgm:pt>
    <dgm:pt modelId="{AEB65504-34A1-EC42-87FB-E9BF2ED1467A}" type="pres">
      <dgm:prSet presAssocID="{817581A4-A1AC-EB45-9CFF-7197496288EF}" presName="connectorText" presStyleLbl="sibTrans1D1" presStyleIdx="7" presStyleCnt="10"/>
      <dgm:spPr/>
    </dgm:pt>
    <dgm:pt modelId="{47CD1490-BEA4-2346-8C2F-78AD8C7E8B16}" type="pres">
      <dgm:prSet presAssocID="{551D4BFC-0A13-DA48-AD09-43A61806ACFF}" presName="node" presStyleLbl="node1" presStyleIdx="8" presStyleCnt="11">
        <dgm:presLayoutVars>
          <dgm:bulletEnabled val="1"/>
        </dgm:presLayoutVars>
      </dgm:prSet>
      <dgm:spPr/>
    </dgm:pt>
    <dgm:pt modelId="{09065C25-7562-654A-BBA3-D08D30011F83}" type="pres">
      <dgm:prSet presAssocID="{148BE5E7-8BD0-EF45-8273-CA259F68C61C}" presName="sibTrans" presStyleLbl="sibTrans1D1" presStyleIdx="8" presStyleCnt="10"/>
      <dgm:spPr/>
    </dgm:pt>
    <dgm:pt modelId="{AA874104-E582-D647-AA7B-0586A487744F}" type="pres">
      <dgm:prSet presAssocID="{148BE5E7-8BD0-EF45-8273-CA259F68C61C}" presName="connectorText" presStyleLbl="sibTrans1D1" presStyleIdx="8" presStyleCnt="10"/>
      <dgm:spPr/>
    </dgm:pt>
    <dgm:pt modelId="{9899FE10-71AC-8A4F-8EB1-CE1E1FCF3088}" type="pres">
      <dgm:prSet presAssocID="{F3C909A2-13BA-0248-88BF-9639A5DCD0D6}" presName="node" presStyleLbl="node1" presStyleIdx="9" presStyleCnt="11">
        <dgm:presLayoutVars>
          <dgm:bulletEnabled val="1"/>
        </dgm:presLayoutVars>
      </dgm:prSet>
      <dgm:spPr/>
    </dgm:pt>
    <dgm:pt modelId="{C3AF32DD-4E16-8043-BAD1-6F4B5A06CF92}" type="pres">
      <dgm:prSet presAssocID="{69D56836-DD19-9243-A9B8-E0B25AF840F0}" presName="sibTrans" presStyleLbl="sibTrans1D1" presStyleIdx="9" presStyleCnt="10"/>
      <dgm:spPr/>
    </dgm:pt>
    <dgm:pt modelId="{7CA1DED7-2938-024A-A1D1-7C0C1173ABE8}" type="pres">
      <dgm:prSet presAssocID="{69D56836-DD19-9243-A9B8-E0B25AF840F0}" presName="connectorText" presStyleLbl="sibTrans1D1" presStyleIdx="9" presStyleCnt="10"/>
      <dgm:spPr/>
    </dgm:pt>
    <dgm:pt modelId="{484E5E65-417D-8544-887D-77AA671FCC66}" type="pres">
      <dgm:prSet presAssocID="{CFAACC40-51A3-024D-8CDD-080EE22B7E7D}" presName="node" presStyleLbl="node1" presStyleIdx="10" presStyleCnt="11">
        <dgm:presLayoutVars>
          <dgm:bulletEnabled val="1"/>
        </dgm:presLayoutVars>
      </dgm:prSet>
      <dgm:spPr/>
    </dgm:pt>
  </dgm:ptLst>
  <dgm:cxnLst>
    <dgm:cxn modelId="{3962A001-23AF-8744-99BE-11AB7C6D82D6}" srcId="{57605DBA-922D-6A4C-9D2A-47B4C92E6BDB}" destId="{6DA7AFE3-8952-B646-8256-6089A06961BB}" srcOrd="1" destOrd="0" parTransId="{2D209D1B-33C4-7C4F-A664-5E5BFBB425CA}" sibTransId="{FCC2B450-FBCD-7149-9C4E-D3B202A8FA3B}"/>
    <dgm:cxn modelId="{EB18130C-5641-A04C-8D5A-8B2957FA6DB1}" srcId="{57605DBA-922D-6A4C-9D2A-47B4C92E6BDB}" destId="{F3C909A2-13BA-0248-88BF-9639A5DCD0D6}" srcOrd="9" destOrd="0" parTransId="{78ABAECD-D5CA-BA42-919D-E946A109D0BE}" sibTransId="{69D56836-DD19-9243-A9B8-E0B25AF840F0}"/>
    <dgm:cxn modelId="{0BAA0814-1763-4745-ADE9-8691CFECCFC8}" type="presOf" srcId="{B2C47E84-2876-1B4B-8F92-042AE11CDE88}" destId="{2252109C-C1C6-C84A-AC41-165C79AB6CBF}" srcOrd="0" destOrd="0" presId="urn:microsoft.com/office/officeart/2005/8/layout/bProcess3"/>
    <dgm:cxn modelId="{E23BBB1E-501B-D040-9602-6F23415279DF}" srcId="{57605DBA-922D-6A4C-9D2A-47B4C92E6BDB}" destId="{26403B19-E42F-A14D-B57F-DA6701A7855B}" srcOrd="0" destOrd="0" parTransId="{1E74B939-75A2-BF44-86A0-6166F2696B6F}" sibTransId="{85EE37DE-6BD9-ED43-A4EF-859BE0FF8633}"/>
    <dgm:cxn modelId="{3E11E325-A315-9F44-AAE2-FF7092541352}" type="presOf" srcId="{CD15DF06-D053-054D-9FF2-E3A9D18B783B}" destId="{B8D0BBB6-2013-B64F-8231-DE5410EE0185}" srcOrd="0" destOrd="0" presId="urn:microsoft.com/office/officeart/2005/8/layout/bProcess3"/>
    <dgm:cxn modelId="{5E672D30-F850-E745-BE0D-50418B6AE0BC}" type="presOf" srcId="{59147ADE-72D2-F848-A386-E849BF366D1A}" destId="{232CB903-B695-9D4A-9AF7-0F604491C0AB}" srcOrd="1" destOrd="0" presId="urn:microsoft.com/office/officeart/2005/8/layout/bProcess3"/>
    <dgm:cxn modelId="{A1C64732-4204-3143-8D9A-D0B2A7FEC36C}" type="presOf" srcId="{B0EA297C-5D39-CD42-B183-F885D19AF6A0}" destId="{8437D991-8A26-694F-A1BB-40BB8ECCFEE2}" srcOrd="0" destOrd="0" presId="urn:microsoft.com/office/officeart/2005/8/layout/bProcess3"/>
    <dgm:cxn modelId="{422CE536-1C95-BF45-9BA4-D45B73A6987B}" srcId="{57605DBA-922D-6A4C-9D2A-47B4C92E6BDB}" destId="{CFAACC40-51A3-024D-8CDD-080EE22B7E7D}" srcOrd="10" destOrd="0" parTransId="{7F3CEDED-5444-7E4B-AE6C-FD11862F3233}" sibTransId="{FD6A79DF-C72A-B04A-B78B-2698B93E057D}"/>
    <dgm:cxn modelId="{99716B39-5FB8-4C44-BF14-C7267490FDAE}" type="presOf" srcId="{59147ADE-72D2-F848-A386-E849BF366D1A}" destId="{D9F539D2-C7AB-8040-8759-74BF9986EABC}" srcOrd="0" destOrd="0" presId="urn:microsoft.com/office/officeart/2005/8/layout/bProcess3"/>
    <dgm:cxn modelId="{78728839-4520-BD41-8A00-6A3A4BBE092D}" srcId="{57605DBA-922D-6A4C-9D2A-47B4C92E6BDB}" destId="{0B8E1339-26EE-6849-9D64-A6B0317ACAEB}" srcOrd="4" destOrd="0" parTransId="{BB380511-5FD3-4142-8B67-941EF89C2B87}" sibTransId="{A967868D-8F67-6340-B75D-023B0E65826E}"/>
    <dgm:cxn modelId="{C3559054-E614-8D4C-B3C6-CBD7A8DF075C}" srcId="{57605DBA-922D-6A4C-9D2A-47B4C92E6BDB}" destId="{CD15DF06-D053-054D-9FF2-E3A9D18B783B}" srcOrd="2" destOrd="0" parTransId="{5E99CFF2-C6EA-D642-8983-716F0700827A}" sibTransId="{59147ADE-72D2-F848-A386-E849BF366D1A}"/>
    <dgm:cxn modelId="{A4D0265F-1E37-684B-A240-D4E0F1A61589}" type="presOf" srcId="{A967868D-8F67-6340-B75D-023B0E65826E}" destId="{AE3F8276-BFAE-2541-BCA5-3035B5C9EF82}" srcOrd="1" destOrd="0" presId="urn:microsoft.com/office/officeart/2005/8/layout/bProcess3"/>
    <dgm:cxn modelId="{31BAE85F-B805-3045-8237-BB32BDAE97F0}" type="presOf" srcId="{69D56836-DD19-9243-A9B8-E0B25AF840F0}" destId="{C3AF32DD-4E16-8043-BAD1-6F4B5A06CF92}" srcOrd="0" destOrd="0" presId="urn:microsoft.com/office/officeart/2005/8/layout/bProcess3"/>
    <dgm:cxn modelId="{A4E8AA61-0051-A047-852A-67E38D461D19}" type="presOf" srcId="{0F27B2DF-74B0-E34A-A8C4-94E604DE7EDD}" destId="{F7AFF309-A8D9-9D47-A17F-1BD668AF06C1}" srcOrd="0" destOrd="0" presId="urn:microsoft.com/office/officeart/2005/8/layout/bProcess3"/>
    <dgm:cxn modelId="{D8933D63-4AAA-0F43-9774-3B1B144BC8D1}" type="presOf" srcId="{148BE5E7-8BD0-EF45-8273-CA259F68C61C}" destId="{09065C25-7562-654A-BBA3-D08D30011F83}" srcOrd="0" destOrd="0" presId="urn:microsoft.com/office/officeart/2005/8/layout/bProcess3"/>
    <dgm:cxn modelId="{B4B5E866-DFBB-A549-8809-2174A9AD6BFC}" type="presOf" srcId="{26403B19-E42F-A14D-B57F-DA6701A7855B}" destId="{A2095600-E09E-5C42-AF05-3E1A7C925554}" srcOrd="0" destOrd="0" presId="urn:microsoft.com/office/officeart/2005/8/layout/bProcess3"/>
    <dgm:cxn modelId="{57D5CA67-951D-E34C-940D-814879811363}" type="presOf" srcId="{0B8E1339-26EE-6849-9D64-A6B0317ACAEB}" destId="{F3788D86-6B21-F647-BF3E-04A2B2E544A4}" srcOrd="0" destOrd="0" presId="urn:microsoft.com/office/officeart/2005/8/layout/bProcess3"/>
    <dgm:cxn modelId="{E0105069-3AF9-694D-A151-2075D6B55BC2}" srcId="{57605DBA-922D-6A4C-9D2A-47B4C92E6BDB}" destId="{5CDAFCC9-DFD4-A74E-A1A4-A4AEBEEDC44D}" srcOrd="7" destOrd="0" parTransId="{A1FA8542-5993-C841-BAF0-BDDB86745C02}" sibTransId="{817581A4-A1AC-EB45-9CFF-7197496288EF}"/>
    <dgm:cxn modelId="{7EE7B56B-818B-084A-9035-EBF52D922D4B}" type="presOf" srcId="{F3C909A2-13BA-0248-88BF-9639A5DCD0D6}" destId="{9899FE10-71AC-8A4F-8EB1-CE1E1FCF3088}" srcOrd="0" destOrd="0" presId="urn:microsoft.com/office/officeart/2005/8/layout/bProcess3"/>
    <dgm:cxn modelId="{9603A471-6A59-9741-A36E-747A2AA2DD63}" type="presOf" srcId="{5CDAFCC9-DFD4-A74E-A1A4-A4AEBEEDC44D}" destId="{0B20B9DD-FB18-FE47-823E-EC8BCD917799}" srcOrd="0" destOrd="0" presId="urn:microsoft.com/office/officeart/2005/8/layout/bProcess3"/>
    <dgm:cxn modelId="{69265E73-6F41-8F44-BB14-A8DE96A26195}" type="presOf" srcId="{FCC2B450-FBCD-7149-9C4E-D3B202A8FA3B}" destId="{73708B75-CB06-3041-BC59-5D405257F042}" srcOrd="0" destOrd="0" presId="urn:microsoft.com/office/officeart/2005/8/layout/bProcess3"/>
    <dgm:cxn modelId="{B4EEEA77-123B-3B42-A4AA-9418B2434A4D}" type="presOf" srcId="{551D4BFC-0A13-DA48-AD09-43A61806ACFF}" destId="{47CD1490-BEA4-2346-8C2F-78AD8C7E8B16}" srcOrd="0" destOrd="0" presId="urn:microsoft.com/office/officeart/2005/8/layout/bProcess3"/>
    <dgm:cxn modelId="{0088C878-FA86-384D-8531-D180A45868B0}" srcId="{57605DBA-922D-6A4C-9D2A-47B4C92E6BDB}" destId="{0F27B2DF-74B0-E34A-A8C4-94E604DE7EDD}" srcOrd="5" destOrd="0" parTransId="{4CB9DF04-819B-C949-B15E-3045169159C1}" sibTransId="{1A8BCBEA-6634-914C-AA99-F44F89A465DB}"/>
    <dgm:cxn modelId="{3CC4597C-6700-0447-8545-840A473613EC}" srcId="{57605DBA-922D-6A4C-9D2A-47B4C92E6BDB}" destId="{B0EA297C-5D39-CD42-B183-F885D19AF6A0}" srcOrd="3" destOrd="0" parTransId="{134EC379-8889-C34A-AFD9-97F502E7A5CC}" sibTransId="{085E1C34-F81F-0F4E-93EE-E5DC180E546B}"/>
    <dgm:cxn modelId="{1284CA83-9B84-5943-ACC8-D14595621948}" type="presOf" srcId="{85EE37DE-6BD9-ED43-A4EF-859BE0FF8633}" destId="{7D8DF3F4-6DC1-E146-921B-896C0B85AB3B}" srcOrd="1" destOrd="0" presId="urn:microsoft.com/office/officeart/2005/8/layout/bProcess3"/>
    <dgm:cxn modelId="{2578808E-1E5B-1D40-9CCA-F108B33DAC89}" srcId="{57605DBA-922D-6A4C-9D2A-47B4C92E6BDB}" destId="{D8C5EE83-8B5C-9044-B0AF-9E3CE5571B06}" srcOrd="6" destOrd="0" parTransId="{34FFE842-250F-EF42-BBBF-96143FA19BB0}" sibTransId="{B2C47E84-2876-1B4B-8F92-042AE11CDE88}"/>
    <dgm:cxn modelId="{74A79194-65A7-4C42-8015-3DD219CC79F7}" type="presOf" srcId="{D8C5EE83-8B5C-9044-B0AF-9E3CE5571B06}" destId="{C5770C67-C08D-1943-97E6-676F75BCEB45}" srcOrd="0" destOrd="0" presId="urn:microsoft.com/office/officeart/2005/8/layout/bProcess3"/>
    <dgm:cxn modelId="{E371189A-088A-1349-8E13-2053772B2208}" type="presOf" srcId="{A967868D-8F67-6340-B75D-023B0E65826E}" destId="{88DBA80B-B753-F841-B924-22B2EDA31D14}" srcOrd="0" destOrd="0" presId="urn:microsoft.com/office/officeart/2005/8/layout/bProcess3"/>
    <dgm:cxn modelId="{1B6A2E9A-7BCB-F742-8A65-E7C87C387ED0}" type="presOf" srcId="{CFAACC40-51A3-024D-8CDD-080EE22B7E7D}" destId="{484E5E65-417D-8544-887D-77AA671FCC66}" srcOrd="0" destOrd="0" presId="urn:microsoft.com/office/officeart/2005/8/layout/bProcess3"/>
    <dgm:cxn modelId="{3C4E289C-7772-DE4E-9351-AB2E0F3092E2}" type="presOf" srcId="{57605DBA-922D-6A4C-9D2A-47B4C92E6BDB}" destId="{2E312E3A-65AB-CC45-988B-40387629E271}" srcOrd="0" destOrd="0" presId="urn:microsoft.com/office/officeart/2005/8/layout/bProcess3"/>
    <dgm:cxn modelId="{4CD50DA0-1499-4F43-A724-C3CD2E2E160B}" type="presOf" srcId="{817581A4-A1AC-EB45-9CFF-7197496288EF}" destId="{4558DE45-2055-2849-BC8A-FBE7220E7832}" srcOrd="0" destOrd="0" presId="urn:microsoft.com/office/officeart/2005/8/layout/bProcess3"/>
    <dgm:cxn modelId="{89F725A5-98EA-874E-B794-32D95620E35C}" srcId="{57605DBA-922D-6A4C-9D2A-47B4C92E6BDB}" destId="{551D4BFC-0A13-DA48-AD09-43A61806ACFF}" srcOrd="8" destOrd="0" parTransId="{292241E6-99FF-2840-8621-300BAA543675}" sibTransId="{148BE5E7-8BD0-EF45-8273-CA259F68C61C}"/>
    <dgm:cxn modelId="{E1D628AE-8008-3F4A-AC71-31A1ED00ACD9}" type="presOf" srcId="{817581A4-A1AC-EB45-9CFF-7197496288EF}" destId="{AEB65504-34A1-EC42-87FB-E9BF2ED1467A}" srcOrd="1" destOrd="0" presId="urn:microsoft.com/office/officeart/2005/8/layout/bProcess3"/>
    <dgm:cxn modelId="{D7BC2EC0-8DF6-8049-A79B-352C85E95556}" type="presOf" srcId="{148BE5E7-8BD0-EF45-8273-CA259F68C61C}" destId="{AA874104-E582-D647-AA7B-0586A487744F}" srcOrd="1" destOrd="0" presId="urn:microsoft.com/office/officeart/2005/8/layout/bProcess3"/>
    <dgm:cxn modelId="{162BDBCC-E443-2A41-B7E5-6A9898144716}" type="presOf" srcId="{085E1C34-F81F-0F4E-93EE-E5DC180E546B}" destId="{326FFFBA-76EE-3C4F-81B3-22CAB8DE15FE}" srcOrd="1" destOrd="0" presId="urn:microsoft.com/office/officeart/2005/8/layout/bProcess3"/>
    <dgm:cxn modelId="{5EC3F4D7-02BF-D14D-84F6-1118A7FED6CD}" type="presOf" srcId="{69D56836-DD19-9243-A9B8-E0B25AF840F0}" destId="{7CA1DED7-2938-024A-A1D1-7C0C1173ABE8}" srcOrd="1" destOrd="0" presId="urn:microsoft.com/office/officeart/2005/8/layout/bProcess3"/>
    <dgm:cxn modelId="{2C87EAD9-846A-2741-95F1-B37935A5323A}" type="presOf" srcId="{1A8BCBEA-6634-914C-AA99-F44F89A465DB}" destId="{8DC2F07E-C598-6A4C-8D11-E911A7B5A412}" srcOrd="1" destOrd="0" presId="urn:microsoft.com/office/officeart/2005/8/layout/bProcess3"/>
    <dgm:cxn modelId="{DDDD26DA-2B3D-E54F-A76D-1DFE61B00842}" type="presOf" srcId="{FCC2B450-FBCD-7149-9C4E-D3B202A8FA3B}" destId="{19042504-9CFE-EB42-A25E-E0889B574B1B}" srcOrd="1" destOrd="0" presId="urn:microsoft.com/office/officeart/2005/8/layout/bProcess3"/>
    <dgm:cxn modelId="{12CC84DA-756A-4049-80E2-3EA76FDBCA2A}" type="presOf" srcId="{B2C47E84-2876-1B4B-8F92-042AE11CDE88}" destId="{DF8A1842-DD81-9544-AFAD-D2F850F19A57}" srcOrd="1" destOrd="0" presId="urn:microsoft.com/office/officeart/2005/8/layout/bProcess3"/>
    <dgm:cxn modelId="{8DC132ED-A8C0-C14E-B2BF-F6B3CAE543F2}" type="presOf" srcId="{1A8BCBEA-6634-914C-AA99-F44F89A465DB}" destId="{95D89590-79F3-2049-A32C-AD440A5CBC05}" srcOrd="0" destOrd="0" presId="urn:microsoft.com/office/officeart/2005/8/layout/bProcess3"/>
    <dgm:cxn modelId="{1E6F2FF1-E745-6844-9EF0-EB5ECAA4329C}" type="presOf" srcId="{085E1C34-F81F-0F4E-93EE-E5DC180E546B}" destId="{99E01F59-E2DE-B74D-88A9-73F33B10CBA1}" srcOrd="0" destOrd="0" presId="urn:microsoft.com/office/officeart/2005/8/layout/bProcess3"/>
    <dgm:cxn modelId="{2F86CBF1-8D37-7149-9CED-D88B6666BA22}" type="presOf" srcId="{85EE37DE-6BD9-ED43-A4EF-859BE0FF8633}" destId="{0BD10A33-BA05-504D-A8BA-994ED5E35EDB}" srcOrd="0" destOrd="0" presId="urn:microsoft.com/office/officeart/2005/8/layout/bProcess3"/>
    <dgm:cxn modelId="{0F6342FE-AC10-A644-AE81-928469A182DF}" type="presOf" srcId="{6DA7AFE3-8952-B646-8256-6089A06961BB}" destId="{2A80F000-9728-124E-9A23-1CD6D85E9FD5}" srcOrd="0" destOrd="0" presId="urn:microsoft.com/office/officeart/2005/8/layout/bProcess3"/>
    <dgm:cxn modelId="{16DF2F5E-47F8-5343-BC27-69F2970E7E3A}" type="presParOf" srcId="{2E312E3A-65AB-CC45-988B-40387629E271}" destId="{A2095600-E09E-5C42-AF05-3E1A7C925554}" srcOrd="0" destOrd="0" presId="urn:microsoft.com/office/officeart/2005/8/layout/bProcess3"/>
    <dgm:cxn modelId="{7E1128E2-0189-A845-82DC-F1B5C175D235}" type="presParOf" srcId="{2E312E3A-65AB-CC45-988B-40387629E271}" destId="{0BD10A33-BA05-504D-A8BA-994ED5E35EDB}" srcOrd="1" destOrd="0" presId="urn:microsoft.com/office/officeart/2005/8/layout/bProcess3"/>
    <dgm:cxn modelId="{6CDD89F9-AA6D-4F4F-B4C8-F1C6200E872D}" type="presParOf" srcId="{0BD10A33-BA05-504D-A8BA-994ED5E35EDB}" destId="{7D8DF3F4-6DC1-E146-921B-896C0B85AB3B}" srcOrd="0" destOrd="0" presId="urn:microsoft.com/office/officeart/2005/8/layout/bProcess3"/>
    <dgm:cxn modelId="{27355CD8-CC52-AC45-869F-B2FDB290B35E}" type="presParOf" srcId="{2E312E3A-65AB-CC45-988B-40387629E271}" destId="{2A80F000-9728-124E-9A23-1CD6D85E9FD5}" srcOrd="2" destOrd="0" presId="urn:microsoft.com/office/officeart/2005/8/layout/bProcess3"/>
    <dgm:cxn modelId="{1CA52595-5C54-4842-BD4C-B26F0D82CD74}" type="presParOf" srcId="{2E312E3A-65AB-CC45-988B-40387629E271}" destId="{73708B75-CB06-3041-BC59-5D405257F042}" srcOrd="3" destOrd="0" presId="urn:microsoft.com/office/officeart/2005/8/layout/bProcess3"/>
    <dgm:cxn modelId="{7F98B355-F764-6649-8798-C43E60283961}" type="presParOf" srcId="{73708B75-CB06-3041-BC59-5D405257F042}" destId="{19042504-9CFE-EB42-A25E-E0889B574B1B}" srcOrd="0" destOrd="0" presId="urn:microsoft.com/office/officeart/2005/8/layout/bProcess3"/>
    <dgm:cxn modelId="{3554BF4D-0478-DC45-9FBF-10C5E09A214A}" type="presParOf" srcId="{2E312E3A-65AB-CC45-988B-40387629E271}" destId="{B8D0BBB6-2013-B64F-8231-DE5410EE0185}" srcOrd="4" destOrd="0" presId="urn:microsoft.com/office/officeart/2005/8/layout/bProcess3"/>
    <dgm:cxn modelId="{32326534-FC07-6847-A912-FCE41B515799}" type="presParOf" srcId="{2E312E3A-65AB-CC45-988B-40387629E271}" destId="{D9F539D2-C7AB-8040-8759-74BF9986EABC}" srcOrd="5" destOrd="0" presId="urn:microsoft.com/office/officeart/2005/8/layout/bProcess3"/>
    <dgm:cxn modelId="{E2E42B61-876F-C644-AD7C-C1BEDB75C702}" type="presParOf" srcId="{D9F539D2-C7AB-8040-8759-74BF9986EABC}" destId="{232CB903-B695-9D4A-9AF7-0F604491C0AB}" srcOrd="0" destOrd="0" presId="urn:microsoft.com/office/officeart/2005/8/layout/bProcess3"/>
    <dgm:cxn modelId="{935BD9F6-AD99-5C41-830D-5AA874E0F4F4}" type="presParOf" srcId="{2E312E3A-65AB-CC45-988B-40387629E271}" destId="{8437D991-8A26-694F-A1BB-40BB8ECCFEE2}" srcOrd="6" destOrd="0" presId="urn:microsoft.com/office/officeart/2005/8/layout/bProcess3"/>
    <dgm:cxn modelId="{B2D48990-05AC-DE41-8B91-6363BD3F478F}" type="presParOf" srcId="{2E312E3A-65AB-CC45-988B-40387629E271}" destId="{99E01F59-E2DE-B74D-88A9-73F33B10CBA1}" srcOrd="7" destOrd="0" presId="urn:microsoft.com/office/officeart/2005/8/layout/bProcess3"/>
    <dgm:cxn modelId="{D5C06C22-37FC-4E4C-8539-ADDE155E0025}" type="presParOf" srcId="{99E01F59-E2DE-B74D-88A9-73F33B10CBA1}" destId="{326FFFBA-76EE-3C4F-81B3-22CAB8DE15FE}" srcOrd="0" destOrd="0" presId="urn:microsoft.com/office/officeart/2005/8/layout/bProcess3"/>
    <dgm:cxn modelId="{C831B127-1D66-0D49-B269-9A0929172D4B}" type="presParOf" srcId="{2E312E3A-65AB-CC45-988B-40387629E271}" destId="{F3788D86-6B21-F647-BF3E-04A2B2E544A4}" srcOrd="8" destOrd="0" presId="urn:microsoft.com/office/officeart/2005/8/layout/bProcess3"/>
    <dgm:cxn modelId="{0E59B283-E701-5049-9C46-763F20092000}" type="presParOf" srcId="{2E312E3A-65AB-CC45-988B-40387629E271}" destId="{88DBA80B-B753-F841-B924-22B2EDA31D14}" srcOrd="9" destOrd="0" presId="urn:microsoft.com/office/officeart/2005/8/layout/bProcess3"/>
    <dgm:cxn modelId="{8565AF16-9364-1A42-ADC9-C9D43146A1C6}" type="presParOf" srcId="{88DBA80B-B753-F841-B924-22B2EDA31D14}" destId="{AE3F8276-BFAE-2541-BCA5-3035B5C9EF82}" srcOrd="0" destOrd="0" presId="urn:microsoft.com/office/officeart/2005/8/layout/bProcess3"/>
    <dgm:cxn modelId="{C35AFD0A-DEC8-1645-962D-2271D02F70E3}" type="presParOf" srcId="{2E312E3A-65AB-CC45-988B-40387629E271}" destId="{F7AFF309-A8D9-9D47-A17F-1BD668AF06C1}" srcOrd="10" destOrd="0" presId="urn:microsoft.com/office/officeart/2005/8/layout/bProcess3"/>
    <dgm:cxn modelId="{A5111635-054E-A74C-B0DE-DCD528974019}" type="presParOf" srcId="{2E312E3A-65AB-CC45-988B-40387629E271}" destId="{95D89590-79F3-2049-A32C-AD440A5CBC05}" srcOrd="11" destOrd="0" presId="urn:microsoft.com/office/officeart/2005/8/layout/bProcess3"/>
    <dgm:cxn modelId="{1B053ECB-FABA-FD4A-8369-CE2B74970CA9}" type="presParOf" srcId="{95D89590-79F3-2049-A32C-AD440A5CBC05}" destId="{8DC2F07E-C598-6A4C-8D11-E911A7B5A412}" srcOrd="0" destOrd="0" presId="urn:microsoft.com/office/officeart/2005/8/layout/bProcess3"/>
    <dgm:cxn modelId="{98387D9E-ED54-FE45-AA57-4F58D4B9A63F}" type="presParOf" srcId="{2E312E3A-65AB-CC45-988B-40387629E271}" destId="{C5770C67-C08D-1943-97E6-676F75BCEB45}" srcOrd="12" destOrd="0" presId="urn:microsoft.com/office/officeart/2005/8/layout/bProcess3"/>
    <dgm:cxn modelId="{54EB2301-5C86-D545-B879-23FC1CB717AF}" type="presParOf" srcId="{2E312E3A-65AB-CC45-988B-40387629E271}" destId="{2252109C-C1C6-C84A-AC41-165C79AB6CBF}" srcOrd="13" destOrd="0" presId="urn:microsoft.com/office/officeart/2005/8/layout/bProcess3"/>
    <dgm:cxn modelId="{9C1F7DD9-003E-5E42-8BB7-0D9A524D4436}" type="presParOf" srcId="{2252109C-C1C6-C84A-AC41-165C79AB6CBF}" destId="{DF8A1842-DD81-9544-AFAD-D2F850F19A57}" srcOrd="0" destOrd="0" presId="urn:microsoft.com/office/officeart/2005/8/layout/bProcess3"/>
    <dgm:cxn modelId="{8ADB385B-2B15-8B46-8BB8-0646C9DFD69F}" type="presParOf" srcId="{2E312E3A-65AB-CC45-988B-40387629E271}" destId="{0B20B9DD-FB18-FE47-823E-EC8BCD917799}" srcOrd="14" destOrd="0" presId="urn:microsoft.com/office/officeart/2005/8/layout/bProcess3"/>
    <dgm:cxn modelId="{2BD7C4A9-26FC-F541-9062-905A681BCDD2}" type="presParOf" srcId="{2E312E3A-65AB-CC45-988B-40387629E271}" destId="{4558DE45-2055-2849-BC8A-FBE7220E7832}" srcOrd="15" destOrd="0" presId="urn:microsoft.com/office/officeart/2005/8/layout/bProcess3"/>
    <dgm:cxn modelId="{BE166FC0-AFD6-FF4C-A2F6-565DDF0C6995}" type="presParOf" srcId="{4558DE45-2055-2849-BC8A-FBE7220E7832}" destId="{AEB65504-34A1-EC42-87FB-E9BF2ED1467A}" srcOrd="0" destOrd="0" presId="urn:microsoft.com/office/officeart/2005/8/layout/bProcess3"/>
    <dgm:cxn modelId="{B942DF61-F432-E441-9A71-85C0D6AE6404}" type="presParOf" srcId="{2E312E3A-65AB-CC45-988B-40387629E271}" destId="{47CD1490-BEA4-2346-8C2F-78AD8C7E8B16}" srcOrd="16" destOrd="0" presId="urn:microsoft.com/office/officeart/2005/8/layout/bProcess3"/>
    <dgm:cxn modelId="{EA6C4590-D74D-DE4B-92F6-16E447C15478}" type="presParOf" srcId="{2E312E3A-65AB-CC45-988B-40387629E271}" destId="{09065C25-7562-654A-BBA3-D08D30011F83}" srcOrd="17" destOrd="0" presId="urn:microsoft.com/office/officeart/2005/8/layout/bProcess3"/>
    <dgm:cxn modelId="{4341A6D3-C047-6A46-9C20-F250B2662058}" type="presParOf" srcId="{09065C25-7562-654A-BBA3-D08D30011F83}" destId="{AA874104-E582-D647-AA7B-0586A487744F}" srcOrd="0" destOrd="0" presId="urn:microsoft.com/office/officeart/2005/8/layout/bProcess3"/>
    <dgm:cxn modelId="{0264D9A4-297A-7F43-8E72-B9797DA0B266}" type="presParOf" srcId="{2E312E3A-65AB-CC45-988B-40387629E271}" destId="{9899FE10-71AC-8A4F-8EB1-CE1E1FCF3088}" srcOrd="18" destOrd="0" presId="urn:microsoft.com/office/officeart/2005/8/layout/bProcess3"/>
    <dgm:cxn modelId="{DFCF8F28-A0BB-134B-8560-1BEC8664121D}" type="presParOf" srcId="{2E312E3A-65AB-CC45-988B-40387629E271}" destId="{C3AF32DD-4E16-8043-BAD1-6F4B5A06CF92}" srcOrd="19" destOrd="0" presId="urn:microsoft.com/office/officeart/2005/8/layout/bProcess3"/>
    <dgm:cxn modelId="{F24CBA3F-3712-7247-817F-B0464259C7BF}" type="presParOf" srcId="{C3AF32DD-4E16-8043-BAD1-6F4B5A06CF92}" destId="{7CA1DED7-2938-024A-A1D1-7C0C1173ABE8}" srcOrd="0" destOrd="0" presId="urn:microsoft.com/office/officeart/2005/8/layout/bProcess3"/>
    <dgm:cxn modelId="{007F35C9-823A-B546-8565-2594BA6305D8}" type="presParOf" srcId="{2E312E3A-65AB-CC45-988B-40387629E271}" destId="{484E5E65-417D-8544-887D-77AA671FCC66}" srcOrd="20" destOrd="0" presId="urn:microsoft.com/office/officeart/2005/8/layout/b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D10A33-BA05-504D-A8BA-994ED5E35EDB}">
      <dsp:nvSpPr>
        <dsp:cNvPr id="0" name=""/>
        <dsp:cNvSpPr/>
      </dsp:nvSpPr>
      <dsp:spPr>
        <a:xfrm>
          <a:off x="3813277" y="1034100"/>
          <a:ext cx="795967" cy="91440"/>
        </a:xfrm>
        <a:custGeom>
          <a:avLst/>
          <a:gdLst/>
          <a:ahLst/>
          <a:cxnLst/>
          <a:rect l="0" t="0" r="0" b="0"/>
          <a:pathLst>
            <a:path>
              <a:moveTo>
                <a:pt x="0" y="45720"/>
              </a:moveTo>
              <a:lnTo>
                <a:pt x="795967" y="45720"/>
              </a:lnTo>
            </a:path>
          </a:pathLst>
        </a:custGeom>
        <a:noFill/>
        <a:ln w="9525" cap="flat" cmpd="sng" algn="ctr">
          <a:solidFill>
            <a:schemeClr val="accent4">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190597" y="1075687"/>
        <a:ext cx="41328" cy="8265"/>
      </dsp:txXfrm>
    </dsp:sp>
    <dsp:sp modelId="{A2095600-E09E-5C42-AF05-3E1A7C925554}">
      <dsp:nvSpPr>
        <dsp:cNvPr id="0" name=""/>
        <dsp:cNvSpPr/>
      </dsp:nvSpPr>
      <dsp:spPr>
        <a:xfrm>
          <a:off x="221306" y="1688"/>
          <a:ext cx="3593771" cy="2156262"/>
        </a:xfrm>
        <a:prstGeom prst="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4912" tIns="184912" rIns="184912" bIns="184912" numCol="1" spcCol="1270" anchor="ctr" anchorCtr="0">
          <a:noAutofit/>
        </a:bodyPr>
        <a:lstStyle/>
        <a:p>
          <a:pPr marL="0" lvl="0" indent="0" algn="ctr" defTabSz="1155700">
            <a:lnSpc>
              <a:spcPct val="90000"/>
            </a:lnSpc>
            <a:spcBef>
              <a:spcPct val="0"/>
            </a:spcBef>
            <a:spcAft>
              <a:spcPct val="35000"/>
            </a:spcAft>
            <a:buNone/>
          </a:pPr>
          <a:r>
            <a:rPr lang="en-US" sz="2600" b="0" kern="1200"/>
            <a:t>Step 1: Load the data from the SQL database and create a dataframe</a:t>
          </a:r>
          <a:endParaRPr lang="en-US" sz="2600" kern="1200"/>
        </a:p>
      </dsp:txBody>
      <dsp:txXfrm>
        <a:off x="221306" y="1688"/>
        <a:ext cx="3593771" cy="2156262"/>
      </dsp:txXfrm>
    </dsp:sp>
    <dsp:sp modelId="{73708B75-CB06-3041-BC59-5D405257F042}">
      <dsp:nvSpPr>
        <dsp:cNvPr id="0" name=""/>
        <dsp:cNvSpPr/>
      </dsp:nvSpPr>
      <dsp:spPr>
        <a:xfrm>
          <a:off x="8233616" y="1034100"/>
          <a:ext cx="795967" cy="91440"/>
        </a:xfrm>
        <a:custGeom>
          <a:avLst/>
          <a:gdLst/>
          <a:ahLst/>
          <a:cxnLst/>
          <a:rect l="0" t="0" r="0" b="0"/>
          <a:pathLst>
            <a:path>
              <a:moveTo>
                <a:pt x="0" y="45720"/>
              </a:moveTo>
              <a:lnTo>
                <a:pt x="795967" y="45720"/>
              </a:lnTo>
            </a:path>
          </a:pathLst>
        </a:custGeom>
        <a:noFill/>
        <a:ln w="9525" cap="flat" cmpd="sng" algn="ctr">
          <a:solidFill>
            <a:schemeClr val="accent4">
              <a:hueOff val="-496086"/>
              <a:satOff val="2989"/>
              <a:lumOff val="24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8610935" y="1075687"/>
        <a:ext cx="41328" cy="8265"/>
      </dsp:txXfrm>
    </dsp:sp>
    <dsp:sp modelId="{2A80F000-9728-124E-9A23-1CD6D85E9FD5}">
      <dsp:nvSpPr>
        <dsp:cNvPr id="0" name=""/>
        <dsp:cNvSpPr/>
      </dsp:nvSpPr>
      <dsp:spPr>
        <a:xfrm>
          <a:off x="4641644" y="1688"/>
          <a:ext cx="3593771" cy="2156262"/>
        </a:xfrm>
        <a:prstGeom prst="rect">
          <a:avLst/>
        </a:prstGeom>
        <a:solidFill>
          <a:schemeClr val="accent4">
            <a:hueOff val="-446477"/>
            <a:satOff val="2690"/>
            <a:lumOff val="21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4912" tIns="184912" rIns="184912" bIns="184912" numCol="1" spcCol="1270" anchor="ctr" anchorCtr="0">
          <a:noAutofit/>
        </a:bodyPr>
        <a:lstStyle/>
        <a:p>
          <a:pPr marL="0" lvl="0" indent="0" algn="ctr" defTabSz="1155700">
            <a:lnSpc>
              <a:spcPct val="90000"/>
            </a:lnSpc>
            <a:spcBef>
              <a:spcPct val="0"/>
            </a:spcBef>
            <a:spcAft>
              <a:spcPct val="35000"/>
            </a:spcAft>
            <a:buNone/>
          </a:pPr>
          <a:r>
            <a:rPr lang="en-US" sz="2600" b="0" kern="1200" dirty="0"/>
            <a:t>Step 2: Drop unnecessary columns (features) from the </a:t>
          </a:r>
          <a:r>
            <a:rPr lang="en-US" sz="2600" b="0" kern="1200" dirty="0" err="1"/>
            <a:t>DataFrame</a:t>
          </a:r>
          <a:r>
            <a:rPr lang="en-US" sz="2600" b="0" kern="1200" dirty="0"/>
            <a:t>.</a:t>
          </a:r>
          <a:endParaRPr lang="en-US" sz="2600" kern="1200" dirty="0"/>
        </a:p>
      </dsp:txBody>
      <dsp:txXfrm>
        <a:off x="4641644" y="1688"/>
        <a:ext cx="3593771" cy="2156262"/>
      </dsp:txXfrm>
    </dsp:sp>
    <dsp:sp modelId="{D9F539D2-C7AB-8040-8759-74BF9986EABC}">
      <dsp:nvSpPr>
        <dsp:cNvPr id="0" name=""/>
        <dsp:cNvSpPr/>
      </dsp:nvSpPr>
      <dsp:spPr>
        <a:xfrm>
          <a:off x="12653955" y="1034100"/>
          <a:ext cx="795967" cy="91440"/>
        </a:xfrm>
        <a:custGeom>
          <a:avLst/>
          <a:gdLst/>
          <a:ahLst/>
          <a:cxnLst/>
          <a:rect l="0" t="0" r="0" b="0"/>
          <a:pathLst>
            <a:path>
              <a:moveTo>
                <a:pt x="0" y="45720"/>
              </a:moveTo>
              <a:lnTo>
                <a:pt x="795967" y="45720"/>
              </a:lnTo>
            </a:path>
          </a:pathLst>
        </a:custGeom>
        <a:noFill/>
        <a:ln w="9525" cap="flat" cmpd="sng" algn="ctr">
          <a:solidFill>
            <a:schemeClr val="accent4">
              <a:hueOff val="-992171"/>
              <a:satOff val="5978"/>
              <a:lumOff val="479"/>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3031274" y="1075687"/>
        <a:ext cx="41328" cy="8265"/>
      </dsp:txXfrm>
    </dsp:sp>
    <dsp:sp modelId="{B8D0BBB6-2013-B64F-8231-DE5410EE0185}">
      <dsp:nvSpPr>
        <dsp:cNvPr id="0" name=""/>
        <dsp:cNvSpPr/>
      </dsp:nvSpPr>
      <dsp:spPr>
        <a:xfrm>
          <a:off x="9061983" y="1688"/>
          <a:ext cx="3593771" cy="2156262"/>
        </a:xfrm>
        <a:prstGeom prst="rect">
          <a:avLst/>
        </a:prstGeom>
        <a:solidFill>
          <a:schemeClr val="accent4">
            <a:hueOff val="-892954"/>
            <a:satOff val="5380"/>
            <a:lumOff val="43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4912" tIns="184912" rIns="184912" bIns="184912" numCol="1" spcCol="1270" anchor="ctr" anchorCtr="0">
          <a:noAutofit/>
        </a:bodyPr>
        <a:lstStyle/>
        <a:p>
          <a:pPr marL="0" lvl="0" indent="0" algn="ctr" defTabSz="1155700">
            <a:lnSpc>
              <a:spcPct val="90000"/>
            </a:lnSpc>
            <a:spcBef>
              <a:spcPct val="0"/>
            </a:spcBef>
            <a:spcAft>
              <a:spcPct val="35000"/>
            </a:spcAft>
            <a:buNone/>
          </a:pPr>
          <a:r>
            <a:rPr lang="en-US" sz="2600" b="0" kern="1200"/>
            <a:t>Step 3: Determine Value Counts for remaining features</a:t>
          </a:r>
          <a:endParaRPr lang="en-US" sz="2600" kern="1200"/>
        </a:p>
      </dsp:txBody>
      <dsp:txXfrm>
        <a:off x="9061983" y="1688"/>
        <a:ext cx="3593771" cy="2156262"/>
      </dsp:txXfrm>
    </dsp:sp>
    <dsp:sp modelId="{99E01F59-E2DE-B74D-88A9-73F33B10CBA1}">
      <dsp:nvSpPr>
        <dsp:cNvPr id="0" name=""/>
        <dsp:cNvSpPr/>
      </dsp:nvSpPr>
      <dsp:spPr>
        <a:xfrm>
          <a:off x="2018191" y="2156151"/>
          <a:ext cx="13261016" cy="795967"/>
        </a:xfrm>
        <a:custGeom>
          <a:avLst/>
          <a:gdLst/>
          <a:ahLst/>
          <a:cxnLst/>
          <a:rect l="0" t="0" r="0" b="0"/>
          <a:pathLst>
            <a:path>
              <a:moveTo>
                <a:pt x="13261016" y="0"/>
              </a:moveTo>
              <a:lnTo>
                <a:pt x="13261016" y="415083"/>
              </a:lnTo>
              <a:lnTo>
                <a:pt x="0" y="415083"/>
              </a:lnTo>
              <a:lnTo>
                <a:pt x="0" y="795967"/>
              </a:lnTo>
            </a:path>
          </a:pathLst>
        </a:custGeom>
        <a:noFill/>
        <a:ln w="9525" cap="flat" cmpd="sng" algn="ctr">
          <a:solidFill>
            <a:schemeClr val="accent4">
              <a:hueOff val="-1488257"/>
              <a:satOff val="8966"/>
              <a:lumOff val="719"/>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8316531" y="2550002"/>
        <a:ext cx="664337" cy="8265"/>
      </dsp:txXfrm>
    </dsp:sp>
    <dsp:sp modelId="{8437D991-8A26-694F-A1BB-40BB8ECCFEE2}">
      <dsp:nvSpPr>
        <dsp:cNvPr id="0" name=""/>
        <dsp:cNvSpPr/>
      </dsp:nvSpPr>
      <dsp:spPr>
        <a:xfrm>
          <a:off x="13482322" y="1688"/>
          <a:ext cx="3593771" cy="2156262"/>
        </a:xfrm>
        <a:prstGeom prst="rect">
          <a:avLst/>
        </a:prstGeom>
        <a:solidFill>
          <a:schemeClr val="accent4">
            <a:hueOff val="-1339431"/>
            <a:satOff val="8070"/>
            <a:lumOff val="647"/>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4912" tIns="184912" rIns="184912" bIns="184912" numCol="1" spcCol="1270" anchor="ctr" anchorCtr="0">
          <a:noAutofit/>
        </a:bodyPr>
        <a:lstStyle/>
        <a:p>
          <a:pPr marL="0" lvl="0" indent="0" algn="ctr" defTabSz="1155700">
            <a:lnSpc>
              <a:spcPct val="90000"/>
            </a:lnSpc>
            <a:spcBef>
              <a:spcPct val="0"/>
            </a:spcBef>
            <a:spcAft>
              <a:spcPct val="35000"/>
            </a:spcAft>
            <a:buNone/>
          </a:pPr>
          <a:r>
            <a:rPr lang="en-US" sz="2600" b="0" kern="1200" dirty="0"/>
            <a:t>Step 4: Encoding Categorical Variables</a:t>
          </a:r>
          <a:endParaRPr lang="en-US" sz="2600" kern="1200" dirty="0"/>
        </a:p>
      </dsp:txBody>
      <dsp:txXfrm>
        <a:off x="13482322" y="1688"/>
        <a:ext cx="3593771" cy="2156262"/>
      </dsp:txXfrm>
    </dsp:sp>
    <dsp:sp modelId="{88DBA80B-B753-F841-B924-22B2EDA31D14}">
      <dsp:nvSpPr>
        <dsp:cNvPr id="0" name=""/>
        <dsp:cNvSpPr/>
      </dsp:nvSpPr>
      <dsp:spPr>
        <a:xfrm>
          <a:off x="3813277" y="4016930"/>
          <a:ext cx="795967" cy="91440"/>
        </a:xfrm>
        <a:custGeom>
          <a:avLst/>
          <a:gdLst/>
          <a:ahLst/>
          <a:cxnLst/>
          <a:rect l="0" t="0" r="0" b="0"/>
          <a:pathLst>
            <a:path>
              <a:moveTo>
                <a:pt x="0" y="45720"/>
              </a:moveTo>
              <a:lnTo>
                <a:pt x="795967" y="45720"/>
              </a:lnTo>
            </a:path>
          </a:pathLst>
        </a:custGeom>
        <a:noFill/>
        <a:ln w="9525" cap="flat" cmpd="sng" algn="ctr">
          <a:solidFill>
            <a:schemeClr val="accent4">
              <a:hueOff val="-1984342"/>
              <a:satOff val="11955"/>
              <a:lumOff val="958"/>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190597" y="4058517"/>
        <a:ext cx="41328" cy="8265"/>
      </dsp:txXfrm>
    </dsp:sp>
    <dsp:sp modelId="{F3788D86-6B21-F647-BF3E-04A2B2E544A4}">
      <dsp:nvSpPr>
        <dsp:cNvPr id="0" name=""/>
        <dsp:cNvSpPr/>
      </dsp:nvSpPr>
      <dsp:spPr>
        <a:xfrm>
          <a:off x="221306" y="2984519"/>
          <a:ext cx="3593771" cy="2156262"/>
        </a:xfrm>
        <a:prstGeom prst="rect">
          <a:avLst/>
        </a:prstGeom>
        <a:solidFill>
          <a:schemeClr val="accent4">
            <a:hueOff val="-1785908"/>
            <a:satOff val="10760"/>
            <a:lumOff val="86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4912" tIns="184912" rIns="184912" bIns="184912" numCol="1" spcCol="1270" anchor="ctr" anchorCtr="0">
          <a:noAutofit/>
        </a:bodyPr>
        <a:lstStyle/>
        <a:p>
          <a:pPr marL="0" lvl="0" indent="0" algn="ctr" defTabSz="1155700">
            <a:lnSpc>
              <a:spcPct val="90000"/>
            </a:lnSpc>
            <a:spcBef>
              <a:spcPct val="0"/>
            </a:spcBef>
            <a:spcAft>
              <a:spcPct val="35000"/>
            </a:spcAft>
            <a:buNone/>
          </a:pPr>
          <a:r>
            <a:rPr lang="en-US" sz="2600" b="0" kern="1200"/>
            <a:t>Step 5: Separate Features Train and Test Sets</a:t>
          </a:r>
          <a:endParaRPr lang="en-US" sz="2600" kern="1200"/>
        </a:p>
      </dsp:txBody>
      <dsp:txXfrm>
        <a:off x="221306" y="2984519"/>
        <a:ext cx="3593771" cy="2156262"/>
      </dsp:txXfrm>
    </dsp:sp>
    <dsp:sp modelId="{95D89590-79F3-2049-A32C-AD440A5CBC05}">
      <dsp:nvSpPr>
        <dsp:cNvPr id="0" name=""/>
        <dsp:cNvSpPr/>
      </dsp:nvSpPr>
      <dsp:spPr>
        <a:xfrm>
          <a:off x="8233616" y="4016930"/>
          <a:ext cx="795967" cy="91440"/>
        </a:xfrm>
        <a:custGeom>
          <a:avLst/>
          <a:gdLst/>
          <a:ahLst/>
          <a:cxnLst/>
          <a:rect l="0" t="0" r="0" b="0"/>
          <a:pathLst>
            <a:path>
              <a:moveTo>
                <a:pt x="0" y="45720"/>
              </a:moveTo>
              <a:lnTo>
                <a:pt x="795967" y="45720"/>
              </a:lnTo>
            </a:path>
          </a:pathLst>
        </a:custGeom>
        <a:noFill/>
        <a:ln w="9525" cap="flat" cmpd="sng" algn="ctr">
          <a:solidFill>
            <a:schemeClr val="accent4">
              <a:hueOff val="-2480428"/>
              <a:satOff val="14944"/>
              <a:lumOff val="1198"/>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8610935" y="4058517"/>
        <a:ext cx="41328" cy="8265"/>
      </dsp:txXfrm>
    </dsp:sp>
    <dsp:sp modelId="{F7AFF309-A8D9-9D47-A17F-1BD668AF06C1}">
      <dsp:nvSpPr>
        <dsp:cNvPr id="0" name=""/>
        <dsp:cNvSpPr/>
      </dsp:nvSpPr>
      <dsp:spPr>
        <a:xfrm>
          <a:off x="4641644" y="2984519"/>
          <a:ext cx="3593771" cy="2156262"/>
        </a:xfrm>
        <a:prstGeom prst="rect">
          <a:avLst/>
        </a:prstGeom>
        <a:solidFill>
          <a:schemeClr val="accent4">
            <a:hueOff val="-2232385"/>
            <a:satOff val="13449"/>
            <a:lumOff val="107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4912" tIns="184912" rIns="184912" bIns="184912" numCol="1" spcCol="1270" anchor="ctr" anchorCtr="0">
          <a:noAutofit/>
        </a:bodyPr>
        <a:lstStyle/>
        <a:p>
          <a:pPr marL="0" lvl="0" indent="0" algn="ctr" defTabSz="1155700">
            <a:lnSpc>
              <a:spcPct val="90000"/>
            </a:lnSpc>
            <a:spcBef>
              <a:spcPct val="0"/>
            </a:spcBef>
            <a:spcAft>
              <a:spcPct val="35000"/>
            </a:spcAft>
            <a:buNone/>
          </a:pPr>
          <a:r>
            <a:rPr lang="en-US" sz="2600" b="0" kern="1200"/>
            <a:t>Step 6: Scale data using Standard Scaler</a:t>
          </a:r>
          <a:endParaRPr lang="en-US" sz="2600" kern="1200"/>
        </a:p>
      </dsp:txBody>
      <dsp:txXfrm>
        <a:off x="4641644" y="2984519"/>
        <a:ext cx="3593771" cy="2156262"/>
      </dsp:txXfrm>
    </dsp:sp>
    <dsp:sp modelId="{2252109C-C1C6-C84A-AC41-165C79AB6CBF}">
      <dsp:nvSpPr>
        <dsp:cNvPr id="0" name=""/>
        <dsp:cNvSpPr/>
      </dsp:nvSpPr>
      <dsp:spPr>
        <a:xfrm>
          <a:off x="12653955" y="4016930"/>
          <a:ext cx="795967" cy="91440"/>
        </a:xfrm>
        <a:custGeom>
          <a:avLst/>
          <a:gdLst/>
          <a:ahLst/>
          <a:cxnLst/>
          <a:rect l="0" t="0" r="0" b="0"/>
          <a:pathLst>
            <a:path>
              <a:moveTo>
                <a:pt x="0" y="45720"/>
              </a:moveTo>
              <a:lnTo>
                <a:pt x="795967" y="45720"/>
              </a:lnTo>
            </a:path>
          </a:pathLst>
        </a:custGeom>
        <a:noFill/>
        <a:ln w="9525" cap="flat" cmpd="sng" algn="ctr">
          <a:solidFill>
            <a:schemeClr val="accent4">
              <a:hueOff val="-2976513"/>
              <a:satOff val="17933"/>
              <a:lumOff val="1437"/>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3031274" y="4058517"/>
        <a:ext cx="41328" cy="8265"/>
      </dsp:txXfrm>
    </dsp:sp>
    <dsp:sp modelId="{C5770C67-C08D-1943-97E6-676F75BCEB45}">
      <dsp:nvSpPr>
        <dsp:cNvPr id="0" name=""/>
        <dsp:cNvSpPr/>
      </dsp:nvSpPr>
      <dsp:spPr>
        <a:xfrm>
          <a:off x="9061983" y="2984519"/>
          <a:ext cx="3593771" cy="2156262"/>
        </a:xfrm>
        <a:prstGeom prst="rect">
          <a:avLst/>
        </a:prstGeom>
        <a:solidFill>
          <a:schemeClr val="accent4">
            <a:hueOff val="-2678862"/>
            <a:satOff val="16139"/>
            <a:lumOff val="129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4912" tIns="184912" rIns="184912" bIns="184912" numCol="1" spcCol="1270" anchor="ctr" anchorCtr="0">
          <a:noAutofit/>
        </a:bodyPr>
        <a:lstStyle/>
        <a:p>
          <a:pPr marL="0" lvl="0" indent="0" algn="ctr" defTabSz="1155700">
            <a:lnSpc>
              <a:spcPct val="90000"/>
            </a:lnSpc>
            <a:spcBef>
              <a:spcPct val="0"/>
            </a:spcBef>
            <a:spcAft>
              <a:spcPct val="35000"/>
            </a:spcAft>
            <a:buNone/>
          </a:pPr>
          <a:r>
            <a:rPr lang="en-US" sz="2600" b="0" kern="1200"/>
            <a:t>Step 7: Initialize and Fit the Random Forest Model</a:t>
          </a:r>
          <a:endParaRPr lang="en-US" sz="2600" kern="1200"/>
        </a:p>
      </dsp:txBody>
      <dsp:txXfrm>
        <a:off x="9061983" y="2984519"/>
        <a:ext cx="3593771" cy="2156262"/>
      </dsp:txXfrm>
    </dsp:sp>
    <dsp:sp modelId="{4558DE45-2055-2849-BC8A-FBE7220E7832}">
      <dsp:nvSpPr>
        <dsp:cNvPr id="0" name=""/>
        <dsp:cNvSpPr/>
      </dsp:nvSpPr>
      <dsp:spPr>
        <a:xfrm>
          <a:off x="2018191" y="5138981"/>
          <a:ext cx="13261016" cy="795967"/>
        </a:xfrm>
        <a:custGeom>
          <a:avLst/>
          <a:gdLst/>
          <a:ahLst/>
          <a:cxnLst/>
          <a:rect l="0" t="0" r="0" b="0"/>
          <a:pathLst>
            <a:path>
              <a:moveTo>
                <a:pt x="13261016" y="0"/>
              </a:moveTo>
              <a:lnTo>
                <a:pt x="13261016" y="415083"/>
              </a:lnTo>
              <a:lnTo>
                <a:pt x="0" y="415083"/>
              </a:lnTo>
              <a:lnTo>
                <a:pt x="0" y="795967"/>
              </a:lnTo>
            </a:path>
          </a:pathLst>
        </a:custGeom>
        <a:noFill/>
        <a:ln w="9525" cap="flat" cmpd="sng" algn="ctr">
          <a:solidFill>
            <a:schemeClr val="accent4">
              <a:hueOff val="-3472599"/>
              <a:satOff val="20921"/>
              <a:lumOff val="1677"/>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8316531" y="5532832"/>
        <a:ext cx="664337" cy="8265"/>
      </dsp:txXfrm>
    </dsp:sp>
    <dsp:sp modelId="{0B20B9DD-FB18-FE47-823E-EC8BCD917799}">
      <dsp:nvSpPr>
        <dsp:cNvPr id="0" name=""/>
        <dsp:cNvSpPr/>
      </dsp:nvSpPr>
      <dsp:spPr>
        <a:xfrm>
          <a:off x="13482322" y="2984519"/>
          <a:ext cx="3593771" cy="2156262"/>
        </a:xfrm>
        <a:prstGeom prst="rect">
          <a:avLst/>
        </a:prstGeom>
        <a:solidFill>
          <a:schemeClr val="accent4">
            <a:hueOff val="-3125339"/>
            <a:satOff val="18829"/>
            <a:lumOff val="150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4912" tIns="184912" rIns="184912" bIns="184912" numCol="1" spcCol="1270" anchor="ctr" anchorCtr="0">
          <a:noAutofit/>
        </a:bodyPr>
        <a:lstStyle/>
        <a:p>
          <a:pPr marL="0" lvl="0" indent="0" algn="ctr" defTabSz="1155700">
            <a:lnSpc>
              <a:spcPct val="90000"/>
            </a:lnSpc>
            <a:spcBef>
              <a:spcPct val="0"/>
            </a:spcBef>
            <a:spcAft>
              <a:spcPct val="35000"/>
            </a:spcAft>
            <a:buNone/>
          </a:pPr>
          <a:r>
            <a:rPr lang="en-US" sz="2600" b="0" kern="1200" dirty="0"/>
            <a:t>Step 8: Evaluate the Model</a:t>
          </a:r>
          <a:endParaRPr lang="en-US" sz="2600" kern="1200" dirty="0"/>
        </a:p>
      </dsp:txBody>
      <dsp:txXfrm>
        <a:off x="13482322" y="2984519"/>
        <a:ext cx="3593771" cy="2156262"/>
      </dsp:txXfrm>
    </dsp:sp>
    <dsp:sp modelId="{09065C25-7562-654A-BBA3-D08D30011F83}">
      <dsp:nvSpPr>
        <dsp:cNvPr id="0" name=""/>
        <dsp:cNvSpPr/>
      </dsp:nvSpPr>
      <dsp:spPr>
        <a:xfrm>
          <a:off x="3813277" y="6999760"/>
          <a:ext cx="795967" cy="91440"/>
        </a:xfrm>
        <a:custGeom>
          <a:avLst/>
          <a:gdLst/>
          <a:ahLst/>
          <a:cxnLst/>
          <a:rect l="0" t="0" r="0" b="0"/>
          <a:pathLst>
            <a:path>
              <a:moveTo>
                <a:pt x="0" y="45720"/>
              </a:moveTo>
              <a:lnTo>
                <a:pt x="795967" y="45720"/>
              </a:lnTo>
            </a:path>
          </a:pathLst>
        </a:custGeom>
        <a:noFill/>
        <a:ln w="9525" cap="flat" cmpd="sng" algn="ctr">
          <a:solidFill>
            <a:schemeClr val="accent4">
              <a:hueOff val="-3968684"/>
              <a:satOff val="23910"/>
              <a:lumOff val="1916"/>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190597" y="7041347"/>
        <a:ext cx="41328" cy="8265"/>
      </dsp:txXfrm>
    </dsp:sp>
    <dsp:sp modelId="{47CD1490-BEA4-2346-8C2F-78AD8C7E8B16}">
      <dsp:nvSpPr>
        <dsp:cNvPr id="0" name=""/>
        <dsp:cNvSpPr/>
      </dsp:nvSpPr>
      <dsp:spPr>
        <a:xfrm>
          <a:off x="221306" y="5967349"/>
          <a:ext cx="3593771" cy="2156262"/>
        </a:xfrm>
        <a:prstGeom prst="rect">
          <a:avLst/>
        </a:prstGeom>
        <a:solidFill>
          <a:schemeClr val="accent4">
            <a:hueOff val="-3571816"/>
            <a:satOff val="21519"/>
            <a:lumOff val="172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4912" tIns="184912" rIns="184912" bIns="184912" numCol="1" spcCol="1270" anchor="ctr" anchorCtr="0">
          <a:noAutofit/>
        </a:bodyPr>
        <a:lstStyle/>
        <a:p>
          <a:pPr marL="0" lvl="0" indent="0" algn="ctr" defTabSz="1155700">
            <a:lnSpc>
              <a:spcPct val="90000"/>
            </a:lnSpc>
            <a:spcBef>
              <a:spcPct val="0"/>
            </a:spcBef>
            <a:spcAft>
              <a:spcPct val="35000"/>
            </a:spcAft>
            <a:buNone/>
          </a:pPr>
          <a:r>
            <a:rPr lang="en-US" sz="2600" b="0" kern="1200"/>
            <a:t>Step 9: Use Random Over Sampler technique to Balance and Resample the Data</a:t>
          </a:r>
          <a:endParaRPr lang="en-US" sz="2600" kern="1200"/>
        </a:p>
      </dsp:txBody>
      <dsp:txXfrm>
        <a:off x="221306" y="5967349"/>
        <a:ext cx="3593771" cy="2156262"/>
      </dsp:txXfrm>
    </dsp:sp>
    <dsp:sp modelId="{C3AF32DD-4E16-8043-BAD1-6F4B5A06CF92}">
      <dsp:nvSpPr>
        <dsp:cNvPr id="0" name=""/>
        <dsp:cNvSpPr/>
      </dsp:nvSpPr>
      <dsp:spPr>
        <a:xfrm>
          <a:off x="8233616" y="6999760"/>
          <a:ext cx="795967" cy="91440"/>
        </a:xfrm>
        <a:custGeom>
          <a:avLst/>
          <a:gdLst/>
          <a:ahLst/>
          <a:cxnLst/>
          <a:rect l="0" t="0" r="0" b="0"/>
          <a:pathLst>
            <a:path>
              <a:moveTo>
                <a:pt x="0" y="45720"/>
              </a:moveTo>
              <a:lnTo>
                <a:pt x="795967" y="45720"/>
              </a:lnTo>
            </a:path>
          </a:pathLst>
        </a:custGeom>
        <a:noFill/>
        <a:ln w="9525" cap="flat" cmpd="sng" algn="ctr">
          <a:solidFill>
            <a:schemeClr val="accent4">
              <a:hueOff val="-4464770"/>
              <a:satOff val="26899"/>
              <a:lumOff val="2156"/>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8610935" y="7041347"/>
        <a:ext cx="41328" cy="8265"/>
      </dsp:txXfrm>
    </dsp:sp>
    <dsp:sp modelId="{9899FE10-71AC-8A4F-8EB1-CE1E1FCF3088}">
      <dsp:nvSpPr>
        <dsp:cNvPr id="0" name=""/>
        <dsp:cNvSpPr/>
      </dsp:nvSpPr>
      <dsp:spPr>
        <a:xfrm>
          <a:off x="4641644" y="5967349"/>
          <a:ext cx="3593771" cy="2156262"/>
        </a:xfrm>
        <a:prstGeom prst="rect">
          <a:avLst/>
        </a:prstGeom>
        <a:solidFill>
          <a:schemeClr val="accent4">
            <a:hueOff val="-4018293"/>
            <a:satOff val="24209"/>
            <a:lumOff val="194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4912" tIns="184912" rIns="184912" bIns="184912" numCol="1" spcCol="1270" anchor="ctr" anchorCtr="0">
          <a:noAutofit/>
        </a:bodyPr>
        <a:lstStyle/>
        <a:p>
          <a:pPr marL="0" lvl="0" indent="0" algn="ctr" defTabSz="1155700">
            <a:lnSpc>
              <a:spcPct val="90000"/>
            </a:lnSpc>
            <a:spcBef>
              <a:spcPct val="0"/>
            </a:spcBef>
            <a:spcAft>
              <a:spcPct val="35000"/>
            </a:spcAft>
            <a:buNone/>
          </a:pPr>
          <a:r>
            <a:rPr lang="en-US" sz="2600" b="0" kern="1200"/>
            <a:t>Step 10: Make new predictions using the Random Forest Algorithm</a:t>
          </a:r>
          <a:endParaRPr lang="en-US" sz="2600" kern="1200"/>
        </a:p>
      </dsp:txBody>
      <dsp:txXfrm>
        <a:off x="4641644" y="5967349"/>
        <a:ext cx="3593771" cy="2156262"/>
      </dsp:txXfrm>
    </dsp:sp>
    <dsp:sp modelId="{484E5E65-417D-8544-887D-77AA671FCC66}">
      <dsp:nvSpPr>
        <dsp:cNvPr id="0" name=""/>
        <dsp:cNvSpPr/>
      </dsp:nvSpPr>
      <dsp:spPr>
        <a:xfrm>
          <a:off x="9061983" y="5967349"/>
          <a:ext cx="3593771" cy="2156262"/>
        </a:xfrm>
        <a:prstGeom prst="rect">
          <a:avLst/>
        </a:prstGeom>
        <a:solidFill>
          <a:schemeClr val="accent4">
            <a:hueOff val="-4464770"/>
            <a:satOff val="26899"/>
            <a:lumOff val="215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4912" tIns="184912" rIns="184912" bIns="184912" numCol="1" spcCol="1270" anchor="ctr" anchorCtr="0">
          <a:noAutofit/>
        </a:bodyPr>
        <a:lstStyle/>
        <a:p>
          <a:pPr marL="0" lvl="0" indent="0" algn="ctr" defTabSz="1155700">
            <a:lnSpc>
              <a:spcPct val="90000"/>
            </a:lnSpc>
            <a:spcBef>
              <a:spcPct val="0"/>
            </a:spcBef>
            <a:spcAft>
              <a:spcPct val="35000"/>
            </a:spcAft>
            <a:buNone/>
          </a:pPr>
          <a:r>
            <a:rPr lang="en-US" sz="2600" b="0" kern="1200"/>
            <a:t>Step 11: Evaluate the final model </a:t>
          </a:r>
          <a:endParaRPr lang="en-US" sz="2600" kern="1200"/>
        </a:p>
      </dsp:txBody>
      <dsp:txXfrm>
        <a:off x="9061983" y="5967349"/>
        <a:ext cx="3593771" cy="2156262"/>
      </dsp:txXfrm>
    </dsp:sp>
  </dsp:spTree>
</dsp:drawing>
</file>

<file path=ppt/diagrams/layout1.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4F35A6C-4DCB-9D4B-9A5A-C9E6427B283B}" type="datetimeFigureOut">
              <a:rPr lang="en-US" smtClean="0"/>
              <a:t>10/17/23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7A5E587-3E7A-BF45-9F05-AF008BC7472B}" type="slidenum">
              <a:rPr lang="en-US" smtClean="0"/>
              <a:t>‹#›</a:t>
            </a:fld>
            <a:endParaRPr lang="en-US"/>
          </a:p>
        </p:txBody>
      </p:sp>
    </p:spTree>
    <p:extLst>
      <p:ext uri="{BB962C8B-B14F-4D97-AF65-F5344CB8AC3E}">
        <p14:creationId xmlns:p14="http://schemas.microsoft.com/office/powerpoint/2010/main" val="31048072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7A5E587-3E7A-BF45-9F05-AF008BC7472B}" type="slidenum">
              <a:rPr lang="en-US" smtClean="0"/>
              <a:t>1</a:t>
            </a:fld>
            <a:endParaRPr lang="en-US"/>
          </a:p>
        </p:txBody>
      </p:sp>
    </p:spTree>
    <p:extLst>
      <p:ext uri="{BB962C8B-B14F-4D97-AF65-F5344CB8AC3E}">
        <p14:creationId xmlns:p14="http://schemas.microsoft.com/office/powerpoint/2010/main" val="13458276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7A5E587-3E7A-BF45-9F05-AF008BC7472B}" type="slidenum">
              <a:rPr lang="en-US" smtClean="0"/>
              <a:t>15</a:t>
            </a:fld>
            <a:endParaRPr lang="en-US"/>
          </a:p>
        </p:txBody>
      </p:sp>
    </p:spTree>
    <p:extLst>
      <p:ext uri="{BB962C8B-B14F-4D97-AF65-F5344CB8AC3E}">
        <p14:creationId xmlns:p14="http://schemas.microsoft.com/office/powerpoint/2010/main" val="40912866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5"/>
          </p:nvPr>
        </p:nvSpPr>
        <p:spPr/>
        <p:txBody>
          <a:bodyPr/>
          <a:lstStyle/>
          <a:p>
            <a:fld id="{17A5E587-3E7A-BF45-9F05-AF008BC7472B}" type="slidenum">
              <a:rPr lang="en-US" smtClean="0"/>
              <a:t>16</a:t>
            </a:fld>
            <a:endParaRPr lang="en-US"/>
          </a:p>
        </p:txBody>
      </p:sp>
    </p:spTree>
    <p:extLst>
      <p:ext uri="{BB962C8B-B14F-4D97-AF65-F5344CB8AC3E}">
        <p14:creationId xmlns:p14="http://schemas.microsoft.com/office/powerpoint/2010/main" val="14075036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5"/>
          </p:nvPr>
        </p:nvSpPr>
        <p:spPr/>
        <p:txBody>
          <a:bodyPr/>
          <a:lstStyle/>
          <a:p>
            <a:fld id="{17A5E587-3E7A-BF45-9F05-AF008BC7472B}" type="slidenum">
              <a:rPr lang="en-US" smtClean="0"/>
              <a:t>17</a:t>
            </a:fld>
            <a:endParaRPr lang="en-US"/>
          </a:p>
        </p:txBody>
      </p:sp>
    </p:spTree>
    <p:extLst>
      <p:ext uri="{BB962C8B-B14F-4D97-AF65-F5344CB8AC3E}">
        <p14:creationId xmlns:p14="http://schemas.microsoft.com/office/powerpoint/2010/main" val="40241659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7A5E587-3E7A-BF45-9F05-AF008BC7472B}" type="slidenum">
              <a:rPr lang="en-US" smtClean="0"/>
              <a:t>7</a:t>
            </a:fld>
            <a:endParaRPr lang="en-US"/>
          </a:p>
        </p:txBody>
      </p:sp>
    </p:spTree>
    <p:extLst>
      <p:ext uri="{BB962C8B-B14F-4D97-AF65-F5344CB8AC3E}">
        <p14:creationId xmlns:p14="http://schemas.microsoft.com/office/powerpoint/2010/main" val="4350023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7A5E587-3E7A-BF45-9F05-AF008BC7472B}" type="slidenum">
              <a:rPr lang="en-US" smtClean="0"/>
              <a:t>8</a:t>
            </a:fld>
            <a:endParaRPr lang="en-US"/>
          </a:p>
        </p:txBody>
      </p:sp>
    </p:spTree>
    <p:extLst>
      <p:ext uri="{BB962C8B-B14F-4D97-AF65-F5344CB8AC3E}">
        <p14:creationId xmlns:p14="http://schemas.microsoft.com/office/powerpoint/2010/main" val="33895921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Graph displays a comparison between internet type and student location vs adaptability levels</a:t>
            </a:r>
          </a:p>
          <a:p>
            <a:r>
              <a:rPr lang="en-US" dirty="0"/>
              <a:t>Reading from Left to right, you can see the adaptability level for student’s using Mobile Data where No indicates the do not live in town, and Yes indicates they do live in town.</a:t>
            </a:r>
          </a:p>
          <a:p>
            <a:endParaRPr lang="en-US" dirty="0"/>
          </a:p>
          <a:p>
            <a:r>
              <a:rPr lang="en-US" dirty="0"/>
              <a:t>On the right side, you can see the adaptability level for student’s using </a:t>
            </a:r>
            <a:r>
              <a:rPr lang="en-US" dirty="0" err="1"/>
              <a:t>Wifi</a:t>
            </a:r>
            <a:r>
              <a:rPr lang="en-US" dirty="0"/>
              <a:t> where No indicates they are not living in town, and Yes indicates they do live in town. </a:t>
            </a:r>
          </a:p>
          <a:p>
            <a:endParaRPr lang="en-US" dirty="0"/>
          </a:p>
          <a:p>
            <a:r>
              <a:rPr lang="en-US" b="1" dirty="0"/>
              <a:t>Summary</a:t>
            </a:r>
          </a:p>
          <a:p>
            <a:r>
              <a:rPr lang="en-US" dirty="0"/>
              <a:t>The data shows Moderate Adaptability for All students who live in town and use mobile data or </a:t>
            </a:r>
            <a:r>
              <a:rPr lang="en-US" dirty="0" err="1"/>
              <a:t>Wifi</a:t>
            </a:r>
            <a:endParaRPr lang="en-US" dirty="0"/>
          </a:p>
          <a:p>
            <a:endParaRPr lang="en-US" dirty="0"/>
          </a:p>
          <a:p>
            <a:r>
              <a:rPr lang="en-US" dirty="0"/>
              <a:t>No = Student Not in Town</a:t>
            </a:r>
          </a:p>
          <a:p>
            <a:r>
              <a:rPr lang="en-US" dirty="0"/>
              <a:t>Yes = Student in Town</a:t>
            </a:r>
          </a:p>
        </p:txBody>
      </p:sp>
      <p:sp>
        <p:nvSpPr>
          <p:cNvPr id="4" name="Slide Number Placeholder 3"/>
          <p:cNvSpPr>
            <a:spLocks noGrp="1"/>
          </p:cNvSpPr>
          <p:nvPr>
            <p:ph type="sldNum" sz="quarter" idx="5"/>
          </p:nvPr>
        </p:nvSpPr>
        <p:spPr/>
        <p:txBody>
          <a:bodyPr/>
          <a:lstStyle/>
          <a:p>
            <a:fld id="{17A5E587-3E7A-BF45-9F05-AF008BC7472B}" type="slidenum">
              <a:rPr lang="en-US" smtClean="0"/>
              <a:t>9</a:t>
            </a:fld>
            <a:endParaRPr lang="en-US"/>
          </a:p>
        </p:txBody>
      </p:sp>
    </p:spTree>
    <p:extLst>
      <p:ext uri="{BB962C8B-B14F-4D97-AF65-F5344CB8AC3E}">
        <p14:creationId xmlns:p14="http://schemas.microsoft.com/office/powerpoint/2010/main" val="8174564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visualization shows if devices are effective tools for online learning. Mobile devices represented the majority of the device type used in the dataset. Use of the mobile device type correlated the most with Low and Moderate adaptability levels</a:t>
            </a:r>
          </a:p>
        </p:txBody>
      </p:sp>
      <p:sp>
        <p:nvSpPr>
          <p:cNvPr id="4" name="Slide Number Placeholder 3"/>
          <p:cNvSpPr>
            <a:spLocks noGrp="1"/>
          </p:cNvSpPr>
          <p:nvPr>
            <p:ph type="sldNum" sz="quarter" idx="5"/>
          </p:nvPr>
        </p:nvSpPr>
        <p:spPr/>
        <p:txBody>
          <a:bodyPr/>
          <a:lstStyle/>
          <a:p>
            <a:fld id="{17A5E587-3E7A-BF45-9F05-AF008BC7472B}" type="slidenum">
              <a:rPr lang="en-US" smtClean="0"/>
              <a:t>10</a:t>
            </a:fld>
            <a:endParaRPr lang="en-US"/>
          </a:p>
        </p:txBody>
      </p:sp>
    </p:spTree>
    <p:extLst>
      <p:ext uri="{BB962C8B-B14F-4D97-AF65-F5344CB8AC3E}">
        <p14:creationId xmlns:p14="http://schemas.microsoft.com/office/powerpoint/2010/main" val="13617184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pie charts shows adaptability for each education level. This is not a comparison between education levels, but rather shows how students in college, school, or university are able to adapt to online learning. </a:t>
            </a:r>
          </a:p>
          <a:p>
            <a:r>
              <a:rPr lang="en-US" dirty="0"/>
              <a:t>Students in the University and School education buckets show a higher adaptability.</a:t>
            </a:r>
          </a:p>
        </p:txBody>
      </p:sp>
      <p:sp>
        <p:nvSpPr>
          <p:cNvPr id="4" name="Slide Number Placeholder 3"/>
          <p:cNvSpPr>
            <a:spLocks noGrp="1"/>
          </p:cNvSpPr>
          <p:nvPr>
            <p:ph type="sldNum" sz="quarter" idx="5"/>
          </p:nvPr>
        </p:nvSpPr>
        <p:spPr/>
        <p:txBody>
          <a:bodyPr/>
          <a:lstStyle/>
          <a:p>
            <a:fld id="{17A5E587-3E7A-BF45-9F05-AF008BC7472B}" type="slidenum">
              <a:rPr lang="en-US" smtClean="0"/>
              <a:t>11</a:t>
            </a:fld>
            <a:endParaRPr lang="en-US"/>
          </a:p>
        </p:txBody>
      </p:sp>
    </p:spTree>
    <p:extLst>
      <p:ext uri="{BB962C8B-B14F-4D97-AF65-F5344CB8AC3E}">
        <p14:creationId xmlns:p14="http://schemas.microsoft.com/office/powerpoint/2010/main" val="21215575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bar chart shows how students’ financial conditions impact adaptability levels</a:t>
            </a:r>
          </a:p>
          <a:p>
            <a:r>
              <a:rPr lang="en-US" dirty="0"/>
              <a:t>The three values assessed for financial condition include Poor, Mid (middle class), and Rich</a:t>
            </a:r>
          </a:p>
          <a:p>
            <a:endParaRPr lang="en-US" dirty="0"/>
          </a:p>
          <a:p>
            <a:r>
              <a:rPr lang="en-US" dirty="0"/>
              <a:t>This dataset indicates that load shedding severely impacts poor and middle-class students, leading to Lower adaptability. In contrast students in the Rich financial class experience lower load shedding, and still maintain a higher rate of adaptability </a:t>
            </a:r>
          </a:p>
        </p:txBody>
      </p:sp>
      <p:sp>
        <p:nvSpPr>
          <p:cNvPr id="4" name="Slide Number Placeholder 3"/>
          <p:cNvSpPr>
            <a:spLocks noGrp="1"/>
          </p:cNvSpPr>
          <p:nvPr>
            <p:ph type="sldNum" sz="quarter" idx="5"/>
          </p:nvPr>
        </p:nvSpPr>
        <p:spPr/>
        <p:txBody>
          <a:bodyPr/>
          <a:lstStyle/>
          <a:p>
            <a:fld id="{17A5E587-3E7A-BF45-9F05-AF008BC7472B}" type="slidenum">
              <a:rPr lang="en-US" smtClean="0"/>
              <a:t>12</a:t>
            </a:fld>
            <a:endParaRPr lang="en-US"/>
          </a:p>
        </p:txBody>
      </p:sp>
    </p:spTree>
    <p:extLst>
      <p:ext uri="{BB962C8B-B14F-4D97-AF65-F5344CB8AC3E}">
        <p14:creationId xmlns:p14="http://schemas.microsoft.com/office/powerpoint/2010/main" val="6831276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visualization shows adaptability levels based on gender. High adaptability levels is higher among boys vs girls. Moderate adaptability levels are slightly higher in boys vs girls. Low adaptability levels are very similar among both genders. When comparing this to our feature importance, this aligns with the analysis that gender as a feature had a significant effect on the model when predicting the outcomes</a:t>
            </a:r>
          </a:p>
        </p:txBody>
      </p:sp>
      <p:sp>
        <p:nvSpPr>
          <p:cNvPr id="4" name="Slide Number Placeholder 3"/>
          <p:cNvSpPr>
            <a:spLocks noGrp="1"/>
          </p:cNvSpPr>
          <p:nvPr>
            <p:ph type="sldNum" sz="quarter" idx="5"/>
          </p:nvPr>
        </p:nvSpPr>
        <p:spPr/>
        <p:txBody>
          <a:bodyPr/>
          <a:lstStyle/>
          <a:p>
            <a:fld id="{17A5E587-3E7A-BF45-9F05-AF008BC7472B}" type="slidenum">
              <a:rPr lang="en-US" smtClean="0"/>
              <a:t>13</a:t>
            </a:fld>
            <a:endParaRPr lang="en-US"/>
          </a:p>
        </p:txBody>
      </p:sp>
    </p:spTree>
    <p:extLst>
      <p:ext uri="{BB962C8B-B14F-4D97-AF65-F5344CB8AC3E}">
        <p14:creationId xmlns:p14="http://schemas.microsoft.com/office/powerpoint/2010/main" val="36717446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bar chart shows the impact of Load Shedding on student adaptability.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context, load shedding is the deliberate shutdown of electric power in parts of a power distribution system, which one would perceive to have a significant impact to student adaptability. The majority of students in our dataset experienced low levels of load shedding but adaptability levels for this feature were Low (with 380 students) or Moderate (with over 500 students). This indicates that load shedding may not be a significant factor in student adaptability.</a:t>
            </a:r>
          </a:p>
          <a:p>
            <a:endParaRPr lang="en-US" dirty="0"/>
          </a:p>
        </p:txBody>
      </p:sp>
      <p:sp>
        <p:nvSpPr>
          <p:cNvPr id="4" name="Slide Number Placeholder 3"/>
          <p:cNvSpPr>
            <a:spLocks noGrp="1"/>
          </p:cNvSpPr>
          <p:nvPr>
            <p:ph type="sldNum" sz="quarter" idx="5"/>
          </p:nvPr>
        </p:nvSpPr>
        <p:spPr/>
        <p:txBody>
          <a:bodyPr/>
          <a:lstStyle/>
          <a:p>
            <a:fld id="{17A5E587-3E7A-BF45-9F05-AF008BC7472B}" type="slidenum">
              <a:rPr lang="en-US" smtClean="0"/>
              <a:t>14</a:t>
            </a:fld>
            <a:endParaRPr lang="en-US"/>
          </a:p>
        </p:txBody>
      </p:sp>
    </p:spTree>
    <p:extLst>
      <p:ext uri="{BB962C8B-B14F-4D97-AF65-F5344CB8AC3E}">
        <p14:creationId xmlns:p14="http://schemas.microsoft.com/office/powerpoint/2010/main" val="21617088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10/17/23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10/17/23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10/17/23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10/17/23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10/17/23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10/17/23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10/17/23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10/17/23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10/17/23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10/17/23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10/17/23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10/17/23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jpeg"/><Relationship Id="rId7" Type="http://schemas.openxmlformats.org/officeDocument/2006/relationships/image" Target="../media/image5.sv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svg"/><Relationship Id="rId4" Type="http://schemas.openxmlformats.org/officeDocument/2006/relationships/image" Target="../media/image2.png"/><Relationship Id="rId9" Type="http://schemas.openxmlformats.org/officeDocument/2006/relationships/image" Target="../media/image7.sv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4.png"/><Relationship Id="rId5" Type="http://schemas.openxmlformats.org/officeDocument/2006/relationships/image" Target="../media/image9.jpeg"/><Relationship Id="rId4" Type="http://schemas.openxmlformats.org/officeDocument/2006/relationships/notesSlide" Target="../notesSlides/notesSlide5.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5.png"/><Relationship Id="rId5" Type="http://schemas.openxmlformats.org/officeDocument/2006/relationships/image" Target="../media/image9.jpeg"/><Relationship Id="rId4" Type="http://schemas.openxmlformats.org/officeDocument/2006/relationships/notesSlide" Target="../notesSlides/notesSlide6.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6.png"/><Relationship Id="rId5" Type="http://schemas.openxmlformats.org/officeDocument/2006/relationships/image" Target="../media/image9.jpeg"/><Relationship Id="rId4" Type="http://schemas.openxmlformats.org/officeDocument/2006/relationships/notesSlide" Target="../notesSlides/notesSlide7.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7.png"/><Relationship Id="rId5" Type="http://schemas.openxmlformats.org/officeDocument/2006/relationships/image" Target="../media/image9.jpeg"/><Relationship Id="rId4" Type="http://schemas.openxmlformats.org/officeDocument/2006/relationships/notesSlide" Target="../notesSlides/notesSlide8.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8.png"/><Relationship Id="rId5" Type="http://schemas.openxmlformats.org/officeDocument/2006/relationships/image" Target="../media/image9.jpeg"/><Relationship Id="rId4" Type="http://schemas.openxmlformats.org/officeDocument/2006/relationships/notesSlide" Target="../notesSlides/notesSlide9.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9.png"/><Relationship Id="rId5" Type="http://schemas.openxmlformats.org/officeDocument/2006/relationships/image" Target="../media/image9.jpeg"/><Relationship Id="rId4" Type="http://schemas.openxmlformats.org/officeDocument/2006/relationships/notesSlide" Target="../notesSlides/notesSlide1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9.jpeg"/></Relationships>
</file>

<file path=ppt/slides/_rels/slide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hyperlink" Target="https://www.kaggle.com/datasets/mdmahmudulhasansuzan/students-adaptability-level-in-online-education" TargetMode="External"/><Relationship Id="rId4" Type="http://schemas.openxmlformats.org/officeDocument/2006/relationships/image" Target="../media/image9.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1.jpeg"/><Relationship Id="rId5" Type="http://schemas.openxmlformats.org/officeDocument/2006/relationships/image" Target="../media/image9.jpeg"/><Relationship Id="rId4" Type="http://schemas.openxmlformats.org/officeDocument/2006/relationships/notesSlide" Target="../notesSlides/notesSlide2.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2.png"/><Relationship Id="rId5" Type="http://schemas.openxmlformats.org/officeDocument/2006/relationships/image" Target="../media/image9.jpeg"/><Relationship Id="rId4" Type="http://schemas.openxmlformats.org/officeDocument/2006/relationships/notesSlide" Target="../notesSlides/notesSlide3.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3.png"/><Relationship Id="rId5" Type="http://schemas.openxmlformats.org/officeDocument/2006/relationships/image" Target="../media/image9.jpeg"/><Relationship Id="rId4" Type="http://schemas.openxmlformats.org/officeDocument/2006/relationships/notesSlide" Target="../notesSlides/notesSlide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8072B"/>
        </a:solidFill>
        <a:effectLst/>
      </p:bgPr>
    </p:bg>
    <p:spTree>
      <p:nvGrpSpPr>
        <p:cNvPr id="1" name=""/>
        <p:cNvGrpSpPr/>
        <p:nvPr/>
      </p:nvGrpSpPr>
      <p:grpSpPr>
        <a:xfrm>
          <a:off x="0" y="0"/>
          <a:ext cx="0" cy="0"/>
          <a:chOff x="0" y="0"/>
          <a:chExt cx="0" cy="0"/>
        </a:xfrm>
      </p:grpSpPr>
      <p:pic>
        <p:nvPicPr>
          <p:cNvPr id="2054" name="Picture 6" descr="Comparing Decision Tree Algorithms: Random Forest® vs. XGBoost - KDnuggets">
            <a:extLst>
              <a:ext uri="{FF2B5EF4-FFF2-40B4-BE49-F238E27FC236}">
                <a16:creationId xmlns:a16="http://schemas.microsoft.com/office/drawing/2014/main" id="{ADED74DB-361C-3301-D172-C0C95C490A41}"/>
              </a:ext>
            </a:extLst>
          </p:cNvPr>
          <p:cNvPicPr>
            <a:picLocks noChangeAspect="1" noChangeArrowheads="1"/>
          </p:cNvPicPr>
          <p:nvPr/>
        </p:nvPicPr>
        <p:blipFill>
          <a:blip r:embed="rId3">
            <a:duotone>
              <a:prstClr val="black"/>
              <a:schemeClr val="accent4">
                <a:tint val="45000"/>
                <a:satMod val="400000"/>
              </a:schemeClr>
            </a:duotone>
            <a:alphaModFix amt="35000"/>
            <a:extLst>
              <a:ext uri="{28A0092B-C50C-407E-A947-70E740481C1C}">
                <a14:useLocalDpi xmlns:a14="http://schemas.microsoft.com/office/drawing/2010/main" val="0"/>
              </a:ext>
            </a:extLst>
          </a:blip>
          <a:srcRect/>
          <a:stretch>
            <a:fillRect/>
          </a:stretch>
        </p:blipFill>
        <p:spPr bwMode="auto">
          <a:xfrm>
            <a:off x="50304" y="1285537"/>
            <a:ext cx="16733421" cy="878504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4"/>
          <p:cNvSpPr txBox="1"/>
          <p:nvPr/>
        </p:nvSpPr>
        <p:spPr>
          <a:xfrm>
            <a:off x="38581" y="3591068"/>
            <a:ext cx="12573000" cy="3031086"/>
          </a:xfrm>
          <a:prstGeom prst="rect">
            <a:avLst/>
          </a:prstGeom>
        </p:spPr>
        <p:txBody>
          <a:bodyPr wrap="square" lIns="0" tIns="0" rIns="0" bIns="0" rtlCol="0" anchor="t">
            <a:spAutoFit/>
          </a:bodyPr>
          <a:lstStyle/>
          <a:p>
            <a:pPr marL="0" marR="0" lvl="0" indent="0" algn="ctr" defTabSz="914400" rtl="0" eaLnBrk="1" fontAlgn="auto" latinLnBrk="0" hangingPunct="1">
              <a:lnSpc>
                <a:spcPts val="12650"/>
              </a:lnSpc>
              <a:spcBef>
                <a:spcPts val="0"/>
              </a:spcBef>
              <a:spcAft>
                <a:spcPts val="0"/>
              </a:spcAft>
              <a:buClrTx/>
              <a:buSzTx/>
              <a:buFontTx/>
              <a:buNone/>
              <a:tabLst/>
              <a:defRPr/>
            </a:pPr>
            <a:r>
              <a:rPr kumimoji="0" lang="en-US" sz="6000" b="0" i="0" u="none" strike="noStrike" kern="1200" cap="none" spc="0" normalizeH="0" baseline="0" noProof="0" dirty="0">
                <a:ln>
                  <a:noFill/>
                </a:ln>
                <a:solidFill>
                  <a:srgbClr val="FEFFFD"/>
                </a:solidFill>
                <a:effectLst/>
                <a:uLnTx/>
                <a:uFillTx/>
                <a:latin typeface="Inter Bold"/>
                <a:ea typeface="+mn-ea"/>
                <a:cs typeface="+mn-cs"/>
              </a:rPr>
              <a:t>Predicting Student Adaptability Levels in Online Education</a:t>
            </a:r>
          </a:p>
        </p:txBody>
      </p:sp>
      <p:sp>
        <p:nvSpPr>
          <p:cNvPr id="5" name="TextBox 5"/>
          <p:cNvSpPr txBox="1"/>
          <p:nvPr/>
        </p:nvSpPr>
        <p:spPr>
          <a:xfrm>
            <a:off x="1028700" y="8039781"/>
            <a:ext cx="10876172" cy="1037335"/>
          </a:xfrm>
          <a:prstGeom prst="rect">
            <a:avLst/>
          </a:prstGeom>
        </p:spPr>
        <p:txBody>
          <a:bodyPr wrap="square" lIns="0" tIns="0" rIns="0" bIns="0" rtlCol="0" anchor="t">
            <a:spAutoFit/>
          </a:bodyPr>
          <a:lstStyle/>
          <a:p>
            <a:pPr marL="0" marR="0" lvl="0" indent="0" algn="ctr" defTabSz="914400" rtl="0" eaLnBrk="1" fontAlgn="auto" latinLnBrk="0" hangingPunct="1">
              <a:lnSpc>
                <a:spcPts val="4199"/>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EFFFD"/>
                </a:solidFill>
                <a:effectLst/>
                <a:uLnTx/>
                <a:uFillTx/>
                <a:latin typeface="Inter"/>
                <a:ea typeface="+mn-ea"/>
                <a:cs typeface="+mn-cs"/>
              </a:rPr>
              <a:t>Kelly Blake | Rajeshwari Radhakrishna | Aisha Henderson | Sujatha </a:t>
            </a:r>
            <a:r>
              <a:rPr kumimoji="0" lang="en-US" sz="2800" b="0" i="0" u="none" strike="noStrike" kern="1200" cap="none" spc="0" normalizeH="0" baseline="0" noProof="0" dirty="0" err="1">
                <a:ln>
                  <a:noFill/>
                </a:ln>
                <a:solidFill>
                  <a:srgbClr val="FEFFFD"/>
                </a:solidFill>
                <a:effectLst/>
                <a:uLnTx/>
                <a:uFillTx/>
                <a:latin typeface="Inter"/>
                <a:ea typeface="+mn-ea"/>
                <a:cs typeface="+mn-cs"/>
              </a:rPr>
              <a:t>Angajala</a:t>
            </a:r>
            <a:endParaRPr kumimoji="0" lang="en-US" sz="2800" b="0" i="0" u="none" strike="noStrike" kern="1200" cap="none" spc="0" normalizeH="0" baseline="0" noProof="0" dirty="0">
              <a:ln>
                <a:noFill/>
              </a:ln>
              <a:solidFill>
                <a:srgbClr val="FEFFFD"/>
              </a:solidFill>
              <a:effectLst/>
              <a:uLnTx/>
              <a:uFillTx/>
              <a:latin typeface="Inter"/>
              <a:ea typeface="+mn-ea"/>
              <a:cs typeface="+mn-cs"/>
            </a:endParaRPr>
          </a:p>
        </p:txBody>
      </p:sp>
      <p:sp>
        <p:nvSpPr>
          <p:cNvPr id="6" name="Freeform 6"/>
          <p:cNvSpPr/>
          <p:nvPr/>
        </p:nvSpPr>
        <p:spPr>
          <a:xfrm>
            <a:off x="50304" y="7337638"/>
            <a:ext cx="12832964" cy="303325"/>
          </a:xfrm>
          <a:custGeom>
            <a:avLst/>
            <a:gdLst/>
            <a:ahLst/>
            <a:cxnLst/>
            <a:rect l="l" t="t" r="r" b="b"/>
            <a:pathLst>
              <a:path w="12832964" h="303325">
                <a:moveTo>
                  <a:pt x="0" y="0"/>
                </a:moveTo>
                <a:lnTo>
                  <a:pt x="12832964" y="0"/>
                </a:lnTo>
                <a:lnTo>
                  <a:pt x="12832964" y="303325"/>
                </a:lnTo>
                <a:lnTo>
                  <a:pt x="0" y="30332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TextBox 7"/>
          <p:cNvSpPr txBox="1"/>
          <p:nvPr/>
        </p:nvSpPr>
        <p:spPr>
          <a:xfrm>
            <a:off x="1059733" y="9447986"/>
            <a:ext cx="4280584" cy="307777"/>
          </a:xfrm>
          <a:prstGeom prst="rect">
            <a:avLst/>
          </a:prstGeom>
        </p:spPr>
        <p:txBody>
          <a:bodyPr lIns="0" tIns="0" rIns="0" bIns="0" rtlCol="0" anchor="t">
            <a:spAutoFit/>
          </a:bodyPr>
          <a:lstStyle/>
          <a:p>
            <a:pPr marL="0" marR="0" lvl="0" indent="0" algn="l" defTabSz="914400" rtl="0" eaLnBrk="1" fontAlgn="auto" latinLnBrk="0" hangingPunct="1">
              <a:lnSpc>
                <a:spcPts val="2419"/>
              </a:lnSpc>
              <a:spcBef>
                <a:spcPts val="0"/>
              </a:spcBef>
              <a:spcAft>
                <a:spcPts val="0"/>
              </a:spcAft>
              <a:buClrTx/>
              <a:buSzTx/>
              <a:buFontTx/>
              <a:buNone/>
              <a:tabLst/>
              <a:defRPr/>
            </a:pPr>
            <a:r>
              <a:rPr kumimoji="0" lang="en-US" sz="2199" b="0" i="0" u="none" strike="noStrike" kern="1200" cap="none" spc="312" normalizeH="0" baseline="0" noProof="0" dirty="0">
                <a:ln>
                  <a:noFill/>
                </a:ln>
                <a:solidFill>
                  <a:srgbClr val="FFFFFF"/>
                </a:solidFill>
                <a:effectLst/>
                <a:uLnTx/>
                <a:uFillTx/>
                <a:latin typeface="Kollektif Bold"/>
                <a:ea typeface="+mn-ea"/>
                <a:cs typeface="+mn-cs"/>
              </a:rPr>
              <a:t>OCTOBER 2023</a:t>
            </a:r>
          </a:p>
        </p:txBody>
      </p:sp>
      <p:sp>
        <p:nvSpPr>
          <p:cNvPr id="8" name="Freeform 8"/>
          <p:cNvSpPr/>
          <p:nvPr/>
        </p:nvSpPr>
        <p:spPr>
          <a:xfrm>
            <a:off x="1207806" y="1028700"/>
            <a:ext cx="300896" cy="300896"/>
          </a:xfrm>
          <a:custGeom>
            <a:avLst/>
            <a:gdLst/>
            <a:ahLst/>
            <a:cxnLst/>
            <a:rect l="l" t="t" r="r" b="b"/>
            <a:pathLst>
              <a:path w="300896" h="300896">
                <a:moveTo>
                  <a:pt x="0" y="0"/>
                </a:moveTo>
                <a:lnTo>
                  <a:pt x="300895" y="0"/>
                </a:lnTo>
                <a:lnTo>
                  <a:pt x="300895" y="300896"/>
                </a:lnTo>
                <a:lnTo>
                  <a:pt x="0" y="30089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9" name="TextBox 9"/>
          <p:cNvSpPr txBox="1"/>
          <p:nvPr/>
        </p:nvSpPr>
        <p:spPr>
          <a:xfrm>
            <a:off x="1683826" y="1082628"/>
            <a:ext cx="3032398" cy="243656"/>
          </a:xfrm>
          <a:prstGeom prst="rect">
            <a:avLst/>
          </a:prstGeom>
        </p:spPr>
        <p:txBody>
          <a:bodyPr lIns="0" tIns="0" rIns="0" bIns="0" rtlCol="0" anchor="t">
            <a:spAutoFit/>
          </a:bodyPr>
          <a:lstStyle/>
          <a:p>
            <a:pPr marL="0" marR="0" lvl="0" indent="0" algn="l" defTabSz="914400" rtl="0" eaLnBrk="1" fontAlgn="auto" latinLnBrk="0" hangingPunct="1">
              <a:lnSpc>
                <a:spcPts val="1869"/>
              </a:lnSpc>
              <a:spcBef>
                <a:spcPts val="0"/>
              </a:spcBef>
              <a:spcAft>
                <a:spcPts val="0"/>
              </a:spcAft>
              <a:buClrTx/>
              <a:buSzTx/>
              <a:buFontTx/>
              <a:buNone/>
              <a:tabLst/>
              <a:defRPr/>
            </a:pPr>
            <a:r>
              <a:rPr kumimoji="0" lang="en-US" sz="1699" b="0" i="0" u="none" strike="noStrike" kern="1200" cap="none" spc="67" normalizeH="0" baseline="0" noProof="0" dirty="0">
                <a:ln>
                  <a:noFill/>
                </a:ln>
                <a:solidFill>
                  <a:srgbClr val="FFFFFF"/>
                </a:solidFill>
                <a:effectLst/>
                <a:uLnTx/>
                <a:uFillTx/>
                <a:latin typeface="Kollektif Bold"/>
                <a:ea typeface="+mn-ea"/>
                <a:cs typeface="+mn-cs"/>
              </a:rPr>
              <a:t>Project 4: Machine Learning</a:t>
            </a:r>
          </a:p>
        </p:txBody>
      </p:sp>
      <p:sp>
        <p:nvSpPr>
          <p:cNvPr id="10" name="Freeform 10"/>
          <p:cNvSpPr/>
          <p:nvPr/>
        </p:nvSpPr>
        <p:spPr>
          <a:xfrm>
            <a:off x="152401" y="1536704"/>
            <a:ext cx="6873872" cy="162473"/>
          </a:xfrm>
          <a:custGeom>
            <a:avLst/>
            <a:gdLst/>
            <a:ahLst/>
            <a:cxnLst/>
            <a:rect l="l" t="t" r="r" b="b"/>
            <a:pathLst>
              <a:path w="6873872" h="162473">
                <a:moveTo>
                  <a:pt x="0" y="0"/>
                </a:moveTo>
                <a:lnTo>
                  <a:pt x="6873872" y="0"/>
                </a:lnTo>
                <a:lnTo>
                  <a:pt x="6873872" y="162474"/>
                </a:lnTo>
                <a:lnTo>
                  <a:pt x="0" y="16247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3" name="Freeform 2">
            <a:extLst>
              <a:ext uri="{FF2B5EF4-FFF2-40B4-BE49-F238E27FC236}">
                <a16:creationId xmlns:a16="http://schemas.microsoft.com/office/drawing/2014/main" id="{D5DF63E5-39FE-88C5-1A37-C9B7B536DD58}"/>
              </a:ext>
            </a:extLst>
          </p:cNvPr>
          <p:cNvSpPr/>
          <p:nvPr/>
        </p:nvSpPr>
        <p:spPr>
          <a:xfrm>
            <a:off x="13970183" y="-23066"/>
            <a:ext cx="4279236" cy="10310065"/>
          </a:xfrm>
          <a:custGeom>
            <a:avLst/>
            <a:gdLst/>
            <a:ahLst/>
            <a:cxnLst/>
            <a:rect l="l" t="t" r="r" b="b"/>
            <a:pathLst>
              <a:path w="16262788" h="20202221">
                <a:moveTo>
                  <a:pt x="0" y="0"/>
                </a:moveTo>
                <a:lnTo>
                  <a:pt x="16262788" y="0"/>
                </a:lnTo>
                <a:lnTo>
                  <a:pt x="16262788" y="20202221"/>
                </a:lnTo>
                <a:lnTo>
                  <a:pt x="0" y="2020222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rcRect t="21875" b="21875"/>
          <a:stretch>
            <a:fillRect/>
          </a:stretch>
        </p:blipFill>
        <p:spPr>
          <a:xfrm>
            <a:off x="0" y="0"/>
            <a:ext cx="18288000" cy="10287000"/>
          </a:xfrm>
          <a:prstGeom prst="rect">
            <a:avLst/>
          </a:prstGeom>
        </p:spPr>
      </p:pic>
      <p:pic>
        <p:nvPicPr>
          <p:cNvPr id="3" name="slide4" descr="Story 13">
            <a:extLst>
              <a:ext uri="{FF2B5EF4-FFF2-40B4-BE49-F238E27FC236}">
                <a16:creationId xmlns:a16="http://schemas.microsoft.com/office/drawing/2014/main" id="{9047CDB1-BE8F-9275-0DD8-16D5C04B950F}"/>
              </a:ext>
            </a:extLst>
          </p:cNvPr>
          <p:cNvPicPr>
            <a:picLocks noChangeAspect="1"/>
          </p:cNvPicPr>
          <p:nvPr/>
        </p:nvPicPr>
        <p:blipFill rotWithShape="1">
          <a:blip r:embed="rId6">
            <a:extLst>
              <a:ext uri="{28A0092B-C50C-407E-A947-70E740481C1C}">
                <a14:useLocalDpi xmlns:a14="http://schemas.microsoft.com/office/drawing/2010/main" val="0"/>
              </a:ext>
            </a:extLst>
          </a:blip>
          <a:srcRect t="21418"/>
          <a:stretch/>
        </p:blipFill>
        <p:spPr>
          <a:xfrm>
            <a:off x="4076699" y="1162970"/>
            <a:ext cx="13962205" cy="8247730"/>
          </a:xfrm>
          <a:prstGeom prst="rect">
            <a:avLst/>
          </a:prstGeom>
        </p:spPr>
      </p:pic>
      <p:sp>
        <p:nvSpPr>
          <p:cNvPr id="4" name="TextBox 3">
            <a:extLst>
              <a:ext uri="{FF2B5EF4-FFF2-40B4-BE49-F238E27FC236}">
                <a16:creationId xmlns:a16="http://schemas.microsoft.com/office/drawing/2014/main" id="{9339B04E-6F43-68C7-1352-DE52234C9DC9}"/>
              </a:ext>
            </a:extLst>
          </p:cNvPr>
          <p:cNvSpPr txBox="1"/>
          <p:nvPr/>
        </p:nvSpPr>
        <p:spPr>
          <a:xfrm>
            <a:off x="272034" y="4076700"/>
            <a:ext cx="3581400" cy="1384995"/>
          </a:xfrm>
          <a:prstGeom prst="rect">
            <a:avLst/>
          </a:prstGeom>
          <a:noFill/>
        </p:spPr>
        <p:txBody>
          <a:bodyPr wrap="square" rtlCol="0">
            <a:spAutoFit/>
          </a:bodyPr>
          <a:lstStyle/>
          <a:p>
            <a:r>
              <a:rPr lang="en-US" sz="2800" dirty="0">
                <a:solidFill>
                  <a:srgbClr val="FEFFFD"/>
                </a:solidFill>
                <a:latin typeface="Inter"/>
              </a:rPr>
              <a:t>Can devices be effective tools for online learning?</a:t>
            </a:r>
          </a:p>
        </p:txBody>
      </p:sp>
    </p:spTree>
    <p:extLst>
      <p:ext uri="{BB962C8B-B14F-4D97-AF65-F5344CB8AC3E}">
        <p14:creationId xmlns:p14="http://schemas.microsoft.com/office/powerpoint/2010/main" val="3191866252"/>
      </p:ext>
    </p:extLst>
  </p:cSld>
  <p:clrMapOvr>
    <a:masterClrMapping/>
  </p:clrMapOvr>
  <p:timing>
    <p:tnLst>
      <p:par>
        <p:cTn id="1" dur="indefinite" restart="never" nodeType="tmRoot">
          <p:childTnLst>
            <p:video>
              <p:cMediaNode vol="100000">
                <p:cTn id="2" fill="hold" display="0">
                  <p:stCondLst>
                    <p:cond delay="indefinite"/>
                  </p:stCondLst>
                </p:cTn>
                <p:tgtEl>
                  <p:spTgt spid="2"/>
                </p:tgtEl>
              </p:cMediaNode>
            </p:vide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rcRect t="21875" b="21875"/>
          <a:stretch>
            <a:fillRect/>
          </a:stretch>
        </p:blipFill>
        <p:spPr>
          <a:xfrm>
            <a:off x="0" y="0"/>
            <a:ext cx="18288000" cy="10287000"/>
          </a:xfrm>
          <a:prstGeom prst="rect">
            <a:avLst/>
          </a:prstGeom>
        </p:spPr>
      </p:pic>
      <p:sp>
        <p:nvSpPr>
          <p:cNvPr id="4" name="TextBox 3">
            <a:extLst>
              <a:ext uri="{FF2B5EF4-FFF2-40B4-BE49-F238E27FC236}">
                <a16:creationId xmlns:a16="http://schemas.microsoft.com/office/drawing/2014/main" id="{827226C1-61BC-EF94-9D2D-B10ACEF61E17}"/>
              </a:ext>
            </a:extLst>
          </p:cNvPr>
          <p:cNvSpPr txBox="1"/>
          <p:nvPr/>
        </p:nvSpPr>
        <p:spPr>
          <a:xfrm>
            <a:off x="363929" y="3771900"/>
            <a:ext cx="3023616" cy="1815882"/>
          </a:xfrm>
          <a:prstGeom prst="rect">
            <a:avLst/>
          </a:prstGeom>
          <a:noFill/>
        </p:spPr>
        <p:txBody>
          <a:bodyPr wrap="square" rtlCol="0">
            <a:spAutoFit/>
          </a:bodyPr>
          <a:lstStyle/>
          <a:p>
            <a:r>
              <a:rPr lang="en-US" sz="2800" dirty="0">
                <a:solidFill>
                  <a:srgbClr val="FEFFFD"/>
                </a:solidFill>
                <a:latin typeface="Inter"/>
              </a:rPr>
              <a:t>How does the education level differ in adaptability?</a:t>
            </a:r>
          </a:p>
        </p:txBody>
      </p:sp>
      <p:pic>
        <p:nvPicPr>
          <p:cNvPr id="5" name="slide5" descr="Story 14">
            <a:extLst>
              <a:ext uri="{FF2B5EF4-FFF2-40B4-BE49-F238E27FC236}">
                <a16:creationId xmlns:a16="http://schemas.microsoft.com/office/drawing/2014/main" id="{09584D97-1AEC-685E-6609-3FEA2880E02F}"/>
              </a:ext>
            </a:extLst>
          </p:cNvPr>
          <p:cNvPicPr>
            <a:picLocks noChangeAspect="1"/>
          </p:cNvPicPr>
          <p:nvPr/>
        </p:nvPicPr>
        <p:blipFill rotWithShape="1">
          <a:blip r:embed="rId6">
            <a:extLst>
              <a:ext uri="{28A0092B-C50C-407E-A947-70E740481C1C}">
                <a14:useLocalDpi xmlns:a14="http://schemas.microsoft.com/office/drawing/2010/main" val="0"/>
              </a:ext>
            </a:extLst>
          </a:blip>
          <a:srcRect t="21494"/>
          <a:stretch/>
        </p:blipFill>
        <p:spPr>
          <a:xfrm>
            <a:off x="3581400" y="1022604"/>
            <a:ext cx="14342671" cy="8464295"/>
          </a:xfrm>
          <a:prstGeom prst="rect">
            <a:avLst/>
          </a:prstGeom>
        </p:spPr>
      </p:pic>
    </p:spTree>
    <p:extLst>
      <p:ext uri="{BB962C8B-B14F-4D97-AF65-F5344CB8AC3E}">
        <p14:creationId xmlns:p14="http://schemas.microsoft.com/office/powerpoint/2010/main" val="403503820"/>
      </p:ext>
    </p:extLst>
  </p:cSld>
  <p:clrMapOvr>
    <a:masterClrMapping/>
  </p:clrMapOvr>
  <p:timing>
    <p:tnLst>
      <p:par>
        <p:cTn id="1" dur="indefinite" restart="never" nodeType="tmRoot">
          <p:childTnLst>
            <p:video>
              <p:cMediaNode vol="100000">
                <p:cTn id="2" fill="hold" display="0">
                  <p:stCondLst>
                    <p:cond delay="indefinite"/>
                  </p:stCondLst>
                </p:cTn>
                <p:tgtEl>
                  <p:spTgt spid="2"/>
                </p:tgtEl>
              </p:cMediaNode>
            </p:vide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rcRect t="21875" b="21875"/>
          <a:stretch>
            <a:fillRect/>
          </a:stretch>
        </p:blipFill>
        <p:spPr>
          <a:xfrm>
            <a:off x="0" y="0"/>
            <a:ext cx="18288000" cy="10287000"/>
          </a:xfrm>
          <a:prstGeom prst="rect">
            <a:avLst/>
          </a:prstGeom>
        </p:spPr>
      </p:pic>
      <p:sp>
        <p:nvSpPr>
          <p:cNvPr id="4" name="TextBox 3">
            <a:extLst>
              <a:ext uri="{FF2B5EF4-FFF2-40B4-BE49-F238E27FC236}">
                <a16:creationId xmlns:a16="http://schemas.microsoft.com/office/drawing/2014/main" id="{84B2364D-BA7E-AD5C-21F6-20D34132A1CA}"/>
              </a:ext>
            </a:extLst>
          </p:cNvPr>
          <p:cNvSpPr txBox="1"/>
          <p:nvPr/>
        </p:nvSpPr>
        <p:spPr>
          <a:xfrm>
            <a:off x="251390" y="3619500"/>
            <a:ext cx="4090416" cy="2246769"/>
          </a:xfrm>
          <a:prstGeom prst="rect">
            <a:avLst/>
          </a:prstGeom>
          <a:noFill/>
        </p:spPr>
        <p:txBody>
          <a:bodyPr wrap="square" rtlCol="0">
            <a:spAutoFit/>
          </a:bodyPr>
          <a:lstStyle/>
          <a:p>
            <a:r>
              <a:rPr lang="en-US" sz="2800" dirty="0">
                <a:solidFill>
                  <a:srgbClr val="FEFFFD"/>
                </a:solidFill>
                <a:latin typeface="Inter"/>
              </a:rPr>
              <a:t>How does the Financial Condition of Students impact their online education adaptability?</a:t>
            </a:r>
          </a:p>
        </p:txBody>
      </p:sp>
      <p:pic>
        <p:nvPicPr>
          <p:cNvPr id="5" name="slide6" descr="Story 15">
            <a:extLst>
              <a:ext uri="{FF2B5EF4-FFF2-40B4-BE49-F238E27FC236}">
                <a16:creationId xmlns:a16="http://schemas.microsoft.com/office/drawing/2014/main" id="{158870BA-A1CD-B6FE-A188-3751C29DC7ED}"/>
              </a:ext>
            </a:extLst>
          </p:cNvPr>
          <p:cNvPicPr>
            <a:picLocks noChangeAspect="1"/>
          </p:cNvPicPr>
          <p:nvPr/>
        </p:nvPicPr>
        <p:blipFill rotWithShape="1">
          <a:blip r:embed="rId6">
            <a:extLst>
              <a:ext uri="{28A0092B-C50C-407E-A947-70E740481C1C}">
                <a14:useLocalDpi xmlns:a14="http://schemas.microsoft.com/office/drawing/2010/main" val="0"/>
              </a:ext>
            </a:extLst>
          </a:blip>
          <a:srcRect t="21663"/>
          <a:stretch/>
        </p:blipFill>
        <p:spPr>
          <a:xfrm>
            <a:off x="4191000" y="1066800"/>
            <a:ext cx="13845610" cy="8153400"/>
          </a:xfrm>
          <a:prstGeom prst="rect">
            <a:avLst/>
          </a:prstGeom>
        </p:spPr>
      </p:pic>
    </p:spTree>
    <p:extLst>
      <p:ext uri="{BB962C8B-B14F-4D97-AF65-F5344CB8AC3E}">
        <p14:creationId xmlns:p14="http://schemas.microsoft.com/office/powerpoint/2010/main" val="1960620144"/>
      </p:ext>
    </p:extLst>
  </p:cSld>
  <p:clrMapOvr>
    <a:masterClrMapping/>
  </p:clrMapOvr>
  <p:timing>
    <p:tnLst>
      <p:par>
        <p:cTn id="1" dur="indefinite" restart="never" nodeType="tmRoot">
          <p:childTnLst>
            <p:video>
              <p:cMediaNode vol="100000">
                <p:cTn id="2" fill="hold" display="0">
                  <p:stCondLst>
                    <p:cond delay="indefinite"/>
                  </p:stCondLst>
                </p:cTn>
                <p:tgtEl>
                  <p:spTgt spid="2"/>
                </p:tgtEl>
              </p:cMediaNode>
            </p:vide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rcRect t="21875" b="21875"/>
          <a:stretch>
            <a:fillRect/>
          </a:stretch>
        </p:blipFill>
        <p:spPr>
          <a:xfrm>
            <a:off x="0" y="0"/>
            <a:ext cx="18288000" cy="10287000"/>
          </a:xfrm>
          <a:prstGeom prst="rect">
            <a:avLst/>
          </a:prstGeom>
        </p:spPr>
      </p:pic>
      <p:pic>
        <p:nvPicPr>
          <p:cNvPr id="3" name="slide7" descr="Story 16">
            <a:extLst>
              <a:ext uri="{FF2B5EF4-FFF2-40B4-BE49-F238E27FC236}">
                <a16:creationId xmlns:a16="http://schemas.microsoft.com/office/drawing/2014/main" id="{F9288641-9CC4-F9F9-CD5F-696432B8E0DB}"/>
              </a:ext>
            </a:extLst>
          </p:cNvPr>
          <p:cNvPicPr>
            <a:picLocks noChangeAspect="1"/>
          </p:cNvPicPr>
          <p:nvPr/>
        </p:nvPicPr>
        <p:blipFill rotWithShape="1">
          <a:blip r:embed="rId6">
            <a:extLst>
              <a:ext uri="{28A0092B-C50C-407E-A947-70E740481C1C}">
                <a14:useLocalDpi xmlns:a14="http://schemas.microsoft.com/office/drawing/2010/main" val="0"/>
              </a:ext>
            </a:extLst>
          </a:blip>
          <a:srcRect t="22192"/>
          <a:stretch/>
        </p:blipFill>
        <p:spPr>
          <a:xfrm>
            <a:off x="4038600" y="1333500"/>
            <a:ext cx="14018536" cy="8153400"/>
          </a:xfrm>
          <a:prstGeom prst="rect">
            <a:avLst/>
          </a:prstGeom>
        </p:spPr>
      </p:pic>
      <p:sp>
        <p:nvSpPr>
          <p:cNvPr id="4" name="TextBox 3">
            <a:extLst>
              <a:ext uri="{FF2B5EF4-FFF2-40B4-BE49-F238E27FC236}">
                <a16:creationId xmlns:a16="http://schemas.microsoft.com/office/drawing/2014/main" id="{11A5E2A3-70E2-2BC6-8499-0428B02E6C4B}"/>
              </a:ext>
            </a:extLst>
          </p:cNvPr>
          <p:cNvSpPr txBox="1"/>
          <p:nvPr/>
        </p:nvSpPr>
        <p:spPr>
          <a:xfrm>
            <a:off x="457200" y="4076700"/>
            <a:ext cx="3581400" cy="1384995"/>
          </a:xfrm>
          <a:prstGeom prst="rect">
            <a:avLst/>
          </a:prstGeom>
          <a:noFill/>
        </p:spPr>
        <p:txBody>
          <a:bodyPr wrap="square" rtlCol="0">
            <a:spAutoFit/>
          </a:bodyPr>
          <a:lstStyle/>
          <a:p>
            <a:r>
              <a:rPr lang="en-US" sz="2800" dirty="0">
                <a:solidFill>
                  <a:srgbClr val="FEFFFD"/>
                </a:solidFill>
                <a:latin typeface="Inter"/>
              </a:rPr>
              <a:t>Does adaptability differ based on student’s gender?</a:t>
            </a:r>
          </a:p>
        </p:txBody>
      </p:sp>
    </p:spTree>
    <p:extLst>
      <p:ext uri="{BB962C8B-B14F-4D97-AF65-F5344CB8AC3E}">
        <p14:creationId xmlns:p14="http://schemas.microsoft.com/office/powerpoint/2010/main" val="719278327"/>
      </p:ext>
    </p:extLst>
  </p:cSld>
  <p:clrMapOvr>
    <a:masterClrMapping/>
  </p:clrMapOvr>
  <p:timing>
    <p:tnLst>
      <p:par>
        <p:cTn id="1" dur="indefinite" restart="never" nodeType="tmRoot">
          <p:childTnLst>
            <p:video>
              <p:cMediaNode vol="100000">
                <p:cTn id="2" fill="hold" display="0">
                  <p:stCondLst>
                    <p:cond delay="indefinite"/>
                  </p:stCondLst>
                </p:cTn>
                <p:tgtEl>
                  <p:spTgt spid="2"/>
                </p:tgtEl>
              </p:cMediaNode>
            </p:vide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rcRect t="21875" b="21875"/>
          <a:stretch>
            <a:fillRect/>
          </a:stretch>
        </p:blipFill>
        <p:spPr>
          <a:xfrm>
            <a:off x="0" y="0"/>
            <a:ext cx="18288000" cy="10287000"/>
          </a:xfrm>
          <a:prstGeom prst="rect">
            <a:avLst/>
          </a:prstGeom>
        </p:spPr>
      </p:pic>
      <p:pic>
        <p:nvPicPr>
          <p:cNvPr id="3" name="slide8" descr="Story 17">
            <a:extLst>
              <a:ext uri="{FF2B5EF4-FFF2-40B4-BE49-F238E27FC236}">
                <a16:creationId xmlns:a16="http://schemas.microsoft.com/office/drawing/2014/main" id="{3087F1ED-ECD0-6A3D-F478-266D1C845A0D}"/>
              </a:ext>
            </a:extLst>
          </p:cNvPr>
          <p:cNvPicPr>
            <a:picLocks noChangeAspect="1"/>
          </p:cNvPicPr>
          <p:nvPr/>
        </p:nvPicPr>
        <p:blipFill rotWithShape="1">
          <a:blip r:embed="rId6">
            <a:extLst>
              <a:ext uri="{28A0092B-C50C-407E-A947-70E740481C1C}">
                <a14:useLocalDpi xmlns:a14="http://schemas.microsoft.com/office/drawing/2010/main" val="0"/>
              </a:ext>
            </a:extLst>
          </a:blip>
          <a:srcRect t="22050"/>
          <a:stretch/>
        </p:blipFill>
        <p:spPr>
          <a:xfrm>
            <a:off x="3986784" y="1333500"/>
            <a:ext cx="14174530" cy="8305800"/>
          </a:xfrm>
          <a:prstGeom prst="rect">
            <a:avLst/>
          </a:prstGeom>
        </p:spPr>
      </p:pic>
      <p:sp>
        <p:nvSpPr>
          <p:cNvPr id="4" name="TextBox 3">
            <a:extLst>
              <a:ext uri="{FF2B5EF4-FFF2-40B4-BE49-F238E27FC236}">
                <a16:creationId xmlns:a16="http://schemas.microsoft.com/office/drawing/2014/main" id="{4E338F52-29C0-BC21-9D30-9C2D6856029E}"/>
              </a:ext>
            </a:extLst>
          </p:cNvPr>
          <p:cNvSpPr txBox="1"/>
          <p:nvPr/>
        </p:nvSpPr>
        <p:spPr>
          <a:xfrm>
            <a:off x="405384" y="3295614"/>
            <a:ext cx="3581400" cy="2677656"/>
          </a:xfrm>
          <a:prstGeom prst="rect">
            <a:avLst/>
          </a:prstGeom>
          <a:noFill/>
        </p:spPr>
        <p:txBody>
          <a:bodyPr wrap="square" rtlCol="0">
            <a:spAutoFit/>
          </a:bodyPr>
          <a:lstStyle/>
          <a:p>
            <a:r>
              <a:rPr lang="en-US" sz="2800" dirty="0">
                <a:solidFill>
                  <a:srgbClr val="FEFFFD"/>
                </a:solidFill>
                <a:latin typeface="Inter"/>
              </a:rPr>
              <a:t>How does Load Shedding affect the adaptability of students in the context of online education?</a:t>
            </a:r>
          </a:p>
        </p:txBody>
      </p:sp>
    </p:spTree>
    <p:extLst>
      <p:ext uri="{BB962C8B-B14F-4D97-AF65-F5344CB8AC3E}">
        <p14:creationId xmlns:p14="http://schemas.microsoft.com/office/powerpoint/2010/main" val="3194756018"/>
      </p:ext>
    </p:extLst>
  </p:cSld>
  <p:clrMapOvr>
    <a:masterClrMapping/>
  </p:clrMapOvr>
  <p:timing>
    <p:tnLst>
      <p:par>
        <p:cTn id="1" dur="indefinite" restart="never" nodeType="tmRoot">
          <p:childTnLst>
            <p:video>
              <p:cMediaNode vol="100000">
                <p:cTn id="2" fill="hold" display="0">
                  <p:stCondLst>
                    <p:cond delay="indefinite"/>
                  </p:stCondLst>
                </p:cTn>
                <p:tgtEl>
                  <p:spTgt spid="2"/>
                </p:tgtEl>
              </p:cMediaNode>
            </p:vide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rcRect t="21875" b="21875"/>
          <a:stretch>
            <a:fillRect/>
          </a:stretch>
        </p:blipFill>
        <p:spPr>
          <a:xfrm>
            <a:off x="5862" y="20515"/>
            <a:ext cx="18288000" cy="10287000"/>
          </a:xfrm>
          <a:prstGeom prst="rect">
            <a:avLst/>
          </a:prstGeom>
        </p:spPr>
      </p:pic>
      <p:sp>
        <p:nvSpPr>
          <p:cNvPr id="4" name="TextBox 3">
            <a:extLst>
              <a:ext uri="{FF2B5EF4-FFF2-40B4-BE49-F238E27FC236}">
                <a16:creationId xmlns:a16="http://schemas.microsoft.com/office/drawing/2014/main" id="{89EB4F7C-5492-712F-697C-A1BD6ABE6461}"/>
              </a:ext>
            </a:extLst>
          </p:cNvPr>
          <p:cNvSpPr txBox="1"/>
          <p:nvPr/>
        </p:nvSpPr>
        <p:spPr>
          <a:xfrm>
            <a:off x="190931" y="3162300"/>
            <a:ext cx="3200400" cy="2677656"/>
          </a:xfrm>
          <a:prstGeom prst="rect">
            <a:avLst/>
          </a:prstGeom>
          <a:noFill/>
        </p:spPr>
        <p:txBody>
          <a:bodyPr wrap="square" rtlCol="0">
            <a:spAutoFit/>
          </a:bodyPr>
          <a:lstStyle/>
          <a:p>
            <a:r>
              <a:rPr lang="en-US" sz="2800" dirty="0">
                <a:solidFill>
                  <a:srgbClr val="FEFFFD"/>
                </a:solidFill>
                <a:latin typeface="Inter"/>
              </a:rPr>
              <a:t>What is the relationship between Class Duration and student’s adaptability?</a:t>
            </a:r>
          </a:p>
        </p:txBody>
      </p:sp>
      <p:pic>
        <p:nvPicPr>
          <p:cNvPr id="6" name="Picture 5">
            <a:extLst>
              <a:ext uri="{FF2B5EF4-FFF2-40B4-BE49-F238E27FC236}">
                <a16:creationId xmlns:a16="http://schemas.microsoft.com/office/drawing/2014/main" id="{F084F2F3-5395-9B94-1CF9-D1F7F79AA4F8}"/>
              </a:ext>
            </a:extLst>
          </p:cNvPr>
          <p:cNvPicPr>
            <a:picLocks noChangeAspect="1"/>
          </p:cNvPicPr>
          <p:nvPr/>
        </p:nvPicPr>
        <p:blipFill>
          <a:blip r:embed="rId6"/>
          <a:stretch>
            <a:fillRect/>
          </a:stretch>
        </p:blipFill>
        <p:spPr>
          <a:xfrm>
            <a:off x="2895600" y="1790700"/>
            <a:ext cx="15174037" cy="7467600"/>
          </a:xfrm>
          <a:prstGeom prst="rect">
            <a:avLst/>
          </a:prstGeom>
        </p:spPr>
      </p:pic>
    </p:spTree>
    <p:extLst>
      <p:ext uri="{BB962C8B-B14F-4D97-AF65-F5344CB8AC3E}">
        <p14:creationId xmlns:p14="http://schemas.microsoft.com/office/powerpoint/2010/main" val="3716680528"/>
      </p:ext>
    </p:extLst>
  </p:cSld>
  <p:clrMapOvr>
    <a:masterClrMapping/>
  </p:clrMapOvr>
  <p:timing>
    <p:tnLst>
      <p:par>
        <p:cTn id="1" dur="indefinite" restart="never" nodeType="tmRoot">
          <p:childTnLst>
            <p:video>
              <p:cMediaNode vol="100000">
                <p:cTn id="2" fill="hold" display="0">
                  <p:stCondLst>
                    <p:cond delay="indefinite"/>
                  </p:stCondLst>
                </p:cTn>
                <p:tgtEl>
                  <p:spTgt spid="2"/>
                </p:tgtEl>
              </p:cMediaNode>
            </p:vide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2415670" y="247239"/>
            <a:ext cx="13456660" cy="921544"/>
          </a:xfrm>
          <a:prstGeom prst="rect">
            <a:avLst/>
          </a:prstGeom>
        </p:spPr>
        <p:txBody>
          <a:bodyPr lIns="0" tIns="0" rIns="0" bIns="0" rtlCol="0" anchor="t">
            <a:spAutoFit/>
          </a:bodyPr>
          <a:lstStyle/>
          <a:p>
            <a:pPr algn="ctr">
              <a:lnSpc>
                <a:spcPts val="7200"/>
              </a:lnSpc>
            </a:pPr>
            <a:r>
              <a:rPr lang="en-US" sz="6000" dirty="0">
                <a:solidFill>
                  <a:srgbClr val="3F284B"/>
                </a:solidFill>
                <a:latin typeface="Inter Bold"/>
              </a:rPr>
              <a:t>Final Analysis – Confusion Matrix</a:t>
            </a:r>
          </a:p>
        </p:txBody>
      </p:sp>
      <p:sp>
        <p:nvSpPr>
          <p:cNvPr id="6" name="TextBox 6"/>
          <p:cNvSpPr txBox="1"/>
          <p:nvPr/>
        </p:nvSpPr>
        <p:spPr>
          <a:xfrm>
            <a:off x="2133600" y="2049621"/>
            <a:ext cx="4779441" cy="426879"/>
          </a:xfrm>
          <a:prstGeom prst="rect">
            <a:avLst/>
          </a:prstGeom>
        </p:spPr>
        <p:txBody>
          <a:bodyPr lIns="0" tIns="0" rIns="0" bIns="0" rtlCol="0" anchor="t">
            <a:spAutoFit/>
          </a:bodyPr>
          <a:lstStyle/>
          <a:p>
            <a:pPr algn="ctr">
              <a:lnSpc>
                <a:spcPts val="3640"/>
              </a:lnSpc>
            </a:pPr>
            <a:r>
              <a:rPr lang="en-US" sz="2600" dirty="0">
                <a:solidFill>
                  <a:srgbClr val="3F284B"/>
                </a:solidFill>
                <a:latin typeface="Inter Bold"/>
              </a:rPr>
              <a:t>Confusion Matrix</a:t>
            </a:r>
          </a:p>
        </p:txBody>
      </p:sp>
      <p:sp>
        <p:nvSpPr>
          <p:cNvPr id="33" name="TextBox 32">
            <a:extLst>
              <a:ext uri="{FF2B5EF4-FFF2-40B4-BE49-F238E27FC236}">
                <a16:creationId xmlns:a16="http://schemas.microsoft.com/office/drawing/2014/main" id="{AF1D1187-AE97-5663-CDB1-A77BDCEFFD06}"/>
              </a:ext>
            </a:extLst>
          </p:cNvPr>
          <p:cNvSpPr txBox="1"/>
          <p:nvPr/>
        </p:nvSpPr>
        <p:spPr>
          <a:xfrm>
            <a:off x="9144000" y="3314700"/>
            <a:ext cx="7656111" cy="4017703"/>
          </a:xfrm>
          <a:prstGeom prst="rect">
            <a:avLst/>
          </a:prstGeom>
          <a:noFill/>
        </p:spPr>
        <p:txBody>
          <a:bodyPr wrap="square" rtlCol="0">
            <a:spAutoFit/>
          </a:bodyPr>
          <a:lstStyle/>
          <a:p>
            <a:pPr marL="342900" indent="-342900">
              <a:lnSpc>
                <a:spcPct val="107000"/>
              </a:lnSpc>
              <a:buFont typeface="Symbol" pitchFamily="2" charset="2"/>
              <a:buChar char=""/>
            </a:pPr>
            <a:r>
              <a:rPr lang="en-US" sz="2400" dirty="0">
                <a:solidFill>
                  <a:srgbClr val="3F284B"/>
                </a:solidFill>
                <a:latin typeface="Inter"/>
              </a:rPr>
              <a:t>The final confusion matrix reflects that the model correctly predicted 'High' adaptability 161 times with zero false positives and zero false negatives, achieving 100% accuracy for the 'High' adaptability class.</a:t>
            </a:r>
          </a:p>
          <a:p>
            <a:pPr>
              <a:lnSpc>
                <a:spcPct val="107000"/>
              </a:lnSpc>
            </a:pPr>
            <a:endParaRPr lang="en-US" sz="2400" dirty="0">
              <a:solidFill>
                <a:srgbClr val="3F284B"/>
              </a:solidFill>
              <a:latin typeface="Inter"/>
            </a:endParaRPr>
          </a:p>
          <a:p>
            <a:pPr marL="342900" indent="-342900">
              <a:lnSpc>
                <a:spcPct val="107000"/>
              </a:lnSpc>
              <a:buFont typeface="Symbol" pitchFamily="2" charset="2"/>
              <a:buChar char=""/>
            </a:pPr>
            <a:r>
              <a:rPr lang="en-US" sz="2400" dirty="0">
                <a:solidFill>
                  <a:srgbClr val="3F284B"/>
                </a:solidFill>
                <a:latin typeface="Inter"/>
              </a:rPr>
              <a:t> For 'Low' and 'Moderate' adaptability classes, while there were some false positives and false negatives, the model demonstrated significantly high accuracy as well.</a:t>
            </a:r>
          </a:p>
        </p:txBody>
      </p:sp>
      <p:graphicFrame>
        <p:nvGraphicFramePr>
          <p:cNvPr id="35" name="Table 34">
            <a:extLst>
              <a:ext uri="{FF2B5EF4-FFF2-40B4-BE49-F238E27FC236}">
                <a16:creationId xmlns:a16="http://schemas.microsoft.com/office/drawing/2014/main" id="{B1DCECCB-FA8A-32A1-BEC7-4F4A8BF1E06A}"/>
              </a:ext>
            </a:extLst>
          </p:cNvPr>
          <p:cNvGraphicFramePr>
            <a:graphicFrameLocks noGrp="1"/>
          </p:cNvGraphicFramePr>
          <p:nvPr>
            <p:extLst>
              <p:ext uri="{D42A27DB-BD31-4B8C-83A1-F6EECF244321}">
                <p14:modId xmlns:p14="http://schemas.microsoft.com/office/powerpoint/2010/main" val="3622276054"/>
              </p:ext>
            </p:extLst>
          </p:nvPr>
        </p:nvGraphicFramePr>
        <p:xfrm>
          <a:off x="966214" y="2781300"/>
          <a:ext cx="6882386" cy="5029200"/>
        </p:xfrm>
        <a:graphic>
          <a:graphicData uri="http://schemas.openxmlformats.org/drawingml/2006/table">
            <a:tbl>
              <a:tblPr firstRow="1" bandRow="1">
                <a:tableStyleId>{5C22544A-7EE6-4342-B048-85BDC9FD1C3A}</a:tableStyleId>
              </a:tblPr>
              <a:tblGrid>
                <a:gridCol w="602209">
                  <a:extLst>
                    <a:ext uri="{9D8B030D-6E8A-4147-A177-3AD203B41FA5}">
                      <a16:colId xmlns:a16="http://schemas.microsoft.com/office/drawing/2014/main" val="2390793973"/>
                    </a:ext>
                  </a:extLst>
                </a:gridCol>
                <a:gridCol w="2069776">
                  <a:extLst>
                    <a:ext uri="{9D8B030D-6E8A-4147-A177-3AD203B41FA5}">
                      <a16:colId xmlns:a16="http://schemas.microsoft.com/office/drawing/2014/main" val="1602578807"/>
                    </a:ext>
                  </a:extLst>
                </a:gridCol>
                <a:gridCol w="2186169">
                  <a:extLst>
                    <a:ext uri="{9D8B030D-6E8A-4147-A177-3AD203B41FA5}">
                      <a16:colId xmlns:a16="http://schemas.microsoft.com/office/drawing/2014/main" val="969244707"/>
                    </a:ext>
                  </a:extLst>
                </a:gridCol>
                <a:gridCol w="2024232">
                  <a:extLst>
                    <a:ext uri="{9D8B030D-6E8A-4147-A177-3AD203B41FA5}">
                      <a16:colId xmlns:a16="http://schemas.microsoft.com/office/drawing/2014/main" val="1779403599"/>
                    </a:ext>
                  </a:extLst>
                </a:gridCol>
              </a:tblGrid>
              <a:tr h="1676400">
                <a:tc>
                  <a:txBody>
                    <a:bodyPr/>
                    <a:lstStyle/>
                    <a:p>
                      <a:pPr algn="ctr"/>
                      <a:r>
                        <a:rPr lang="en-US" dirty="0">
                          <a:solidFill>
                            <a:schemeClr val="accent4"/>
                          </a:solidFill>
                        </a:rPr>
                        <a:t>0</a:t>
                      </a:r>
                    </a:p>
                  </a:txBody>
                  <a:tcPr vert="vert270">
                    <a:noFill/>
                  </a:tcPr>
                </a:tc>
                <a:tc>
                  <a:txBody>
                    <a:bodyPr/>
                    <a:lstStyle/>
                    <a:p>
                      <a:pPr algn="ctr"/>
                      <a:r>
                        <a:rPr lang="en-US" b="0" dirty="0">
                          <a:solidFill>
                            <a:schemeClr val="accent4"/>
                          </a:solidFill>
                        </a:rPr>
                        <a:t>161</a:t>
                      </a:r>
                    </a:p>
                  </a:txBody>
                  <a:tcPr anchor="ctr">
                    <a:solidFill>
                      <a:schemeClr val="accent4">
                        <a:lumMod val="20000"/>
                        <a:lumOff val="80000"/>
                      </a:schemeClr>
                    </a:solidFill>
                  </a:tcPr>
                </a:tc>
                <a:tc>
                  <a:txBody>
                    <a:bodyPr/>
                    <a:lstStyle/>
                    <a:p>
                      <a:pPr algn="ctr"/>
                      <a:r>
                        <a:rPr lang="en-US" dirty="0">
                          <a:solidFill>
                            <a:schemeClr val="bg1"/>
                          </a:solidFill>
                        </a:rPr>
                        <a:t>0</a:t>
                      </a:r>
                    </a:p>
                  </a:txBody>
                  <a:tcPr anchor="ctr">
                    <a:solidFill>
                      <a:schemeClr val="accent4">
                        <a:lumMod val="75000"/>
                      </a:schemeClr>
                    </a:solidFill>
                  </a:tcPr>
                </a:tc>
                <a:tc>
                  <a:txBody>
                    <a:bodyPr/>
                    <a:lstStyle/>
                    <a:p>
                      <a:pPr algn="ctr"/>
                      <a:r>
                        <a:rPr lang="en-US" dirty="0">
                          <a:solidFill>
                            <a:schemeClr val="bg1"/>
                          </a:solidFill>
                        </a:rPr>
                        <a:t>0</a:t>
                      </a:r>
                    </a:p>
                  </a:txBody>
                  <a:tcPr anchor="ctr">
                    <a:solidFill>
                      <a:schemeClr val="accent4">
                        <a:lumMod val="75000"/>
                      </a:schemeClr>
                    </a:solidFill>
                  </a:tcPr>
                </a:tc>
                <a:extLst>
                  <a:ext uri="{0D108BD9-81ED-4DB2-BD59-A6C34878D82A}">
                    <a16:rowId xmlns:a16="http://schemas.microsoft.com/office/drawing/2014/main" val="347051793"/>
                  </a:ext>
                </a:extLst>
              </a:tr>
              <a:tr h="1676400">
                <a:tc>
                  <a:txBody>
                    <a:bodyPr/>
                    <a:lstStyle/>
                    <a:p>
                      <a:pPr algn="ctr"/>
                      <a:r>
                        <a:rPr lang="en-US" dirty="0">
                          <a:solidFill>
                            <a:schemeClr val="accent4"/>
                          </a:solidFill>
                        </a:rPr>
                        <a:t>1</a:t>
                      </a:r>
                    </a:p>
                  </a:txBody>
                  <a:tcPr vert="vert270">
                    <a:noFill/>
                  </a:tcPr>
                </a:tc>
                <a:tc>
                  <a:txBody>
                    <a:bodyPr/>
                    <a:lstStyle/>
                    <a:p>
                      <a:pPr algn="ctr"/>
                      <a:r>
                        <a:rPr lang="en-US" dirty="0">
                          <a:solidFill>
                            <a:schemeClr val="bg1"/>
                          </a:solidFill>
                        </a:rPr>
                        <a:t>10</a:t>
                      </a:r>
                    </a:p>
                  </a:txBody>
                  <a:tcPr anchor="ctr">
                    <a:solidFill>
                      <a:schemeClr val="accent4">
                        <a:lumMod val="75000"/>
                      </a:schemeClr>
                    </a:solidFill>
                  </a:tcPr>
                </a:tc>
                <a:tc>
                  <a:txBody>
                    <a:bodyPr/>
                    <a:lstStyle/>
                    <a:p>
                      <a:pPr algn="ctr"/>
                      <a:r>
                        <a:rPr lang="en-US" dirty="0">
                          <a:solidFill>
                            <a:schemeClr val="bg1"/>
                          </a:solidFill>
                        </a:rPr>
                        <a:t>120</a:t>
                      </a:r>
                    </a:p>
                  </a:txBody>
                  <a:tcPr anchor="ctr">
                    <a:solidFill>
                      <a:schemeClr val="accent4">
                        <a:lumMod val="60000"/>
                        <a:lumOff val="40000"/>
                      </a:schemeClr>
                    </a:solidFill>
                  </a:tcPr>
                </a:tc>
                <a:tc>
                  <a:txBody>
                    <a:bodyPr/>
                    <a:lstStyle/>
                    <a:p>
                      <a:pPr algn="ctr"/>
                      <a:r>
                        <a:rPr lang="en-US" dirty="0">
                          <a:solidFill>
                            <a:schemeClr val="bg1"/>
                          </a:solidFill>
                        </a:rPr>
                        <a:t>10</a:t>
                      </a:r>
                    </a:p>
                  </a:txBody>
                  <a:tcPr anchor="ctr">
                    <a:solidFill>
                      <a:schemeClr val="accent4">
                        <a:lumMod val="75000"/>
                      </a:schemeClr>
                    </a:solidFill>
                  </a:tcPr>
                </a:tc>
                <a:extLst>
                  <a:ext uri="{0D108BD9-81ED-4DB2-BD59-A6C34878D82A}">
                    <a16:rowId xmlns:a16="http://schemas.microsoft.com/office/drawing/2014/main" val="3221769124"/>
                  </a:ext>
                </a:extLst>
              </a:tr>
              <a:tr h="1676400">
                <a:tc>
                  <a:txBody>
                    <a:bodyPr/>
                    <a:lstStyle/>
                    <a:p>
                      <a:pPr algn="ctr"/>
                      <a:r>
                        <a:rPr lang="en-US" dirty="0">
                          <a:solidFill>
                            <a:schemeClr val="accent4"/>
                          </a:solidFill>
                        </a:rPr>
                        <a:t>2</a:t>
                      </a:r>
                    </a:p>
                  </a:txBody>
                  <a:tcPr vert="vert270">
                    <a:noFill/>
                  </a:tcPr>
                </a:tc>
                <a:tc>
                  <a:txBody>
                    <a:bodyPr/>
                    <a:lstStyle/>
                    <a:p>
                      <a:pPr algn="ctr"/>
                      <a:r>
                        <a:rPr lang="en-US" dirty="0">
                          <a:solidFill>
                            <a:schemeClr val="bg1"/>
                          </a:solidFill>
                        </a:rPr>
                        <a:t>21</a:t>
                      </a:r>
                    </a:p>
                  </a:txBody>
                  <a:tcPr anchor="ctr">
                    <a:solidFill>
                      <a:schemeClr val="accent4"/>
                    </a:solidFill>
                  </a:tcPr>
                </a:tc>
                <a:tc>
                  <a:txBody>
                    <a:bodyPr/>
                    <a:lstStyle/>
                    <a:p>
                      <a:pPr algn="ctr"/>
                      <a:r>
                        <a:rPr lang="en-US" dirty="0">
                          <a:solidFill>
                            <a:schemeClr val="bg1"/>
                          </a:solidFill>
                        </a:rPr>
                        <a:t>8</a:t>
                      </a:r>
                    </a:p>
                  </a:txBody>
                  <a:tcPr anchor="ctr">
                    <a:solidFill>
                      <a:schemeClr val="accent4">
                        <a:lumMod val="75000"/>
                      </a:schemeClr>
                    </a:solidFill>
                  </a:tcPr>
                </a:tc>
                <a:tc>
                  <a:txBody>
                    <a:bodyPr/>
                    <a:lstStyle/>
                    <a:p>
                      <a:pPr algn="ctr"/>
                      <a:r>
                        <a:rPr lang="en-US" dirty="0">
                          <a:solidFill>
                            <a:schemeClr val="accent4"/>
                          </a:solidFill>
                        </a:rPr>
                        <a:t>139</a:t>
                      </a:r>
                    </a:p>
                  </a:txBody>
                  <a:tcPr anchor="ctr">
                    <a:solidFill>
                      <a:schemeClr val="accent4">
                        <a:lumMod val="20000"/>
                        <a:lumOff val="80000"/>
                      </a:schemeClr>
                    </a:solidFill>
                  </a:tcPr>
                </a:tc>
                <a:extLst>
                  <a:ext uri="{0D108BD9-81ED-4DB2-BD59-A6C34878D82A}">
                    <a16:rowId xmlns:a16="http://schemas.microsoft.com/office/drawing/2014/main" val="205900501"/>
                  </a:ext>
                </a:extLst>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2415670" y="247239"/>
            <a:ext cx="13814930" cy="923330"/>
          </a:xfrm>
          <a:prstGeom prst="rect">
            <a:avLst/>
          </a:prstGeom>
        </p:spPr>
        <p:txBody>
          <a:bodyPr wrap="square" lIns="0" tIns="0" rIns="0" bIns="0" rtlCol="0" anchor="t">
            <a:spAutoFit/>
          </a:bodyPr>
          <a:lstStyle/>
          <a:p>
            <a:pPr algn="ctr">
              <a:lnSpc>
                <a:spcPts val="7200"/>
              </a:lnSpc>
            </a:pPr>
            <a:r>
              <a:rPr lang="en-US" sz="6000" dirty="0">
                <a:solidFill>
                  <a:srgbClr val="3F284B"/>
                </a:solidFill>
                <a:latin typeface="Inter Bold"/>
              </a:rPr>
              <a:t>Final Analysis – Classification Report</a:t>
            </a:r>
          </a:p>
        </p:txBody>
      </p:sp>
      <p:sp>
        <p:nvSpPr>
          <p:cNvPr id="32" name="TextBox 6">
            <a:extLst>
              <a:ext uri="{FF2B5EF4-FFF2-40B4-BE49-F238E27FC236}">
                <a16:creationId xmlns:a16="http://schemas.microsoft.com/office/drawing/2014/main" id="{7F680F06-A510-B9D8-637A-4BF8B3116D6B}"/>
              </a:ext>
            </a:extLst>
          </p:cNvPr>
          <p:cNvSpPr txBox="1"/>
          <p:nvPr/>
        </p:nvSpPr>
        <p:spPr>
          <a:xfrm>
            <a:off x="2743200" y="2171700"/>
            <a:ext cx="4779441" cy="426879"/>
          </a:xfrm>
          <a:prstGeom prst="rect">
            <a:avLst/>
          </a:prstGeom>
        </p:spPr>
        <p:txBody>
          <a:bodyPr lIns="0" tIns="0" rIns="0" bIns="0" rtlCol="0" anchor="t">
            <a:spAutoFit/>
          </a:bodyPr>
          <a:lstStyle/>
          <a:p>
            <a:pPr algn="ctr">
              <a:lnSpc>
                <a:spcPts val="3640"/>
              </a:lnSpc>
            </a:pPr>
            <a:r>
              <a:rPr lang="en-US" sz="2600" dirty="0">
                <a:solidFill>
                  <a:srgbClr val="3F284B"/>
                </a:solidFill>
                <a:latin typeface="Inter Bold"/>
              </a:rPr>
              <a:t>Classification Report</a:t>
            </a:r>
          </a:p>
        </p:txBody>
      </p:sp>
      <p:sp>
        <p:nvSpPr>
          <p:cNvPr id="34" name="TextBox 33">
            <a:extLst>
              <a:ext uri="{FF2B5EF4-FFF2-40B4-BE49-F238E27FC236}">
                <a16:creationId xmlns:a16="http://schemas.microsoft.com/office/drawing/2014/main" id="{E9095F36-E14F-D2E1-C6A1-79B590C839FE}"/>
              </a:ext>
            </a:extLst>
          </p:cNvPr>
          <p:cNvSpPr txBox="1"/>
          <p:nvPr/>
        </p:nvSpPr>
        <p:spPr>
          <a:xfrm>
            <a:off x="9677400" y="3619500"/>
            <a:ext cx="8339791" cy="3227358"/>
          </a:xfrm>
          <a:prstGeom prst="rect">
            <a:avLst/>
          </a:prstGeom>
          <a:noFill/>
        </p:spPr>
        <p:txBody>
          <a:bodyPr wrap="square" rtlCol="0">
            <a:spAutoFit/>
          </a:bodyPr>
          <a:lstStyle/>
          <a:p>
            <a:pPr marL="342900" marR="0" lvl="0" indent="-342900" rtl="0">
              <a:lnSpc>
                <a:spcPct val="107000"/>
              </a:lnSpc>
              <a:spcBef>
                <a:spcPts val="0"/>
              </a:spcBef>
              <a:spcAft>
                <a:spcPts val="0"/>
              </a:spcAft>
              <a:buFont typeface="Symbol" pitchFamily="2" charset="2"/>
              <a:buChar char=""/>
            </a:pPr>
            <a:r>
              <a:rPr lang="en-US" sz="2400" dirty="0">
                <a:solidFill>
                  <a:srgbClr val="3F284B"/>
                </a:solidFill>
                <a:latin typeface="Inter"/>
              </a:rPr>
              <a:t>The final Classification Report reflects the model’s effectiveness, with strong precision for predicting Moderate and Low adaptability levels, and accurate precision for High adaptability levels.</a:t>
            </a:r>
          </a:p>
          <a:p>
            <a:pPr marR="0" lvl="0" rtl="0">
              <a:lnSpc>
                <a:spcPct val="107000"/>
              </a:lnSpc>
              <a:spcBef>
                <a:spcPts val="0"/>
              </a:spcBef>
              <a:spcAft>
                <a:spcPts val="0"/>
              </a:spcAft>
            </a:pPr>
            <a:endParaRPr lang="en-US" sz="2400" dirty="0">
              <a:solidFill>
                <a:srgbClr val="3F284B"/>
              </a:solidFill>
              <a:latin typeface="Inter"/>
            </a:endParaRPr>
          </a:p>
          <a:p>
            <a:pPr marL="342900" marR="0" lvl="0" indent="-342900" rtl="0">
              <a:lnSpc>
                <a:spcPct val="107000"/>
              </a:lnSpc>
              <a:spcBef>
                <a:spcPts val="0"/>
              </a:spcBef>
              <a:spcAft>
                <a:spcPts val="0"/>
              </a:spcAft>
              <a:buFont typeface="Symbol" pitchFamily="2" charset="2"/>
              <a:buChar char=""/>
            </a:pPr>
            <a:r>
              <a:rPr lang="en-US" sz="2400" dirty="0">
                <a:solidFill>
                  <a:srgbClr val="3F284B"/>
                </a:solidFill>
                <a:latin typeface="Inter"/>
              </a:rPr>
              <a:t>Inversely, the recall scores indicate strong prediction for ‘True Positives’ for High adaptability, and accurate recall for the Low and Moderate classes </a:t>
            </a:r>
          </a:p>
        </p:txBody>
      </p:sp>
      <p:graphicFrame>
        <p:nvGraphicFramePr>
          <p:cNvPr id="36" name="Table 35">
            <a:extLst>
              <a:ext uri="{FF2B5EF4-FFF2-40B4-BE49-F238E27FC236}">
                <a16:creationId xmlns:a16="http://schemas.microsoft.com/office/drawing/2014/main" id="{D339C7D6-6BA7-5D7B-0E13-A43AF09F8ED9}"/>
              </a:ext>
            </a:extLst>
          </p:cNvPr>
          <p:cNvGraphicFramePr>
            <a:graphicFrameLocks noGrp="1"/>
          </p:cNvGraphicFramePr>
          <p:nvPr>
            <p:extLst>
              <p:ext uri="{D42A27DB-BD31-4B8C-83A1-F6EECF244321}">
                <p14:modId xmlns:p14="http://schemas.microsoft.com/office/powerpoint/2010/main" val="3448943734"/>
              </p:ext>
            </p:extLst>
          </p:nvPr>
        </p:nvGraphicFramePr>
        <p:xfrm>
          <a:off x="641911" y="2702156"/>
          <a:ext cx="8610600" cy="4953003"/>
        </p:xfrm>
        <a:graphic>
          <a:graphicData uri="http://schemas.openxmlformats.org/drawingml/2006/table">
            <a:tbl>
              <a:tblPr firstRow="1" bandRow="1">
                <a:tableStyleId>{5C22544A-7EE6-4342-B048-85BDC9FD1C3A}</a:tableStyleId>
              </a:tblPr>
              <a:tblGrid>
                <a:gridCol w="1318132">
                  <a:extLst>
                    <a:ext uri="{9D8B030D-6E8A-4147-A177-3AD203B41FA5}">
                      <a16:colId xmlns:a16="http://schemas.microsoft.com/office/drawing/2014/main" val="2390793973"/>
                    </a:ext>
                  </a:extLst>
                </a:gridCol>
                <a:gridCol w="1265047">
                  <a:extLst>
                    <a:ext uri="{9D8B030D-6E8A-4147-A177-3AD203B41FA5}">
                      <a16:colId xmlns:a16="http://schemas.microsoft.com/office/drawing/2014/main" val="1602578807"/>
                    </a:ext>
                  </a:extLst>
                </a:gridCol>
                <a:gridCol w="2113511">
                  <a:extLst>
                    <a:ext uri="{9D8B030D-6E8A-4147-A177-3AD203B41FA5}">
                      <a16:colId xmlns:a16="http://schemas.microsoft.com/office/drawing/2014/main" val="969244707"/>
                    </a:ext>
                  </a:extLst>
                </a:gridCol>
                <a:gridCol w="1956955">
                  <a:extLst>
                    <a:ext uri="{9D8B030D-6E8A-4147-A177-3AD203B41FA5}">
                      <a16:colId xmlns:a16="http://schemas.microsoft.com/office/drawing/2014/main" val="1779403599"/>
                    </a:ext>
                  </a:extLst>
                </a:gridCol>
                <a:gridCol w="1956955">
                  <a:extLst>
                    <a:ext uri="{9D8B030D-6E8A-4147-A177-3AD203B41FA5}">
                      <a16:colId xmlns:a16="http://schemas.microsoft.com/office/drawing/2014/main" val="3207599853"/>
                    </a:ext>
                  </a:extLst>
                </a:gridCol>
              </a:tblGrid>
              <a:tr h="769570">
                <a:tc>
                  <a:txBody>
                    <a:bodyPr/>
                    <a:lstStyle/>
                    <a:p>
                      <a:pPr algn="ctr"/>
                      <a:endParaRPr lang="en-US" dirty="0">
                        <a:solidFill>
                          <a:schemeClr val="accent4"/>
                        </a:solidFill>
                      </a:endParaRPr>
                    </a:p>
                  </a:txBody>
                  <a:tcPr>
                    <a:noFill/>
                  </a:tcPr>
                </a:tc>
                <a:tc>
                  <a:txBody>
                    <a:bodyPr/>
                    <a:lstStyle/>
                    <a:p>
                      <a:pPr algn="ctr"/>
                      <a:r>
                        <a:rPr lang="en-US" b="0" dirty="0">
                          <a:solidFill>
                            <a:srgbClr val="7030A0"/>
                          </a:solidFill>
                        </a:rPr>
                        <a:t>Precision</a:t>
                      </a:r>
                    </a:p>
                  </a:txBody>
                  <a:tcPr anchor="ctr">
                    <a:solidFill>
                      <a:schemeClr val="accent4">
                        <a:lumMod val="20000"/>
                        <a:lumOff val="80000"/>
                      </a:schemeClr>
                    </a:solidFill>
                  </a:tcPr>
                </a:tc>
                <a:tc>
                  <a:txBody>
                    <a:bodyPr/>
                    <a:lstStyle/>
                    <a:p>
                      <a:pPr algn="ctr"/>
                      <a:r>
                        <a:rPr lang="en-US" b="0" dirty="0">
                          <a:solidFill>
                            <a:srgbClr val="7030A0"/>
                          </a:solidFill>
                        </a:rPr>
                        <a:t>Recall</a:t>
                      </a:r>
                    </a:p>
                  </a:txBody>
                  <a:tcPr anchor="ctr">
                    <a:solidFill>
                      <a:schemeClr val="accent4">
                        <a:lumMod val="20000"/>
                        <a:lumOff val="80000"/>
                      </a:schemeClr>
                    </a:solidFill>
                  </a:tcPr>
                </a:tc>
                <a:tc>
                  <a:txBody>
                    <a:bodyPr/>
                    <a:lstStyle/>
                    <a:p>
                      <a:pPr algn="ctr"/>
                      <a:r>
                        <a:rPr lang="en-US" b="0" dirty="0">
                          <a:solidFill>
                            <a:srgbClr val="7030A0"/>
                          </a:solidFill>
                        </a:rPr>
                        <a:t>F1-Score</a:t>
                      </a:r>
                    </a:p>
                  </a:txBody>
                  <a:tcPr anchor="ctr">
                    <a:solidFill>
                      <a:schemeClr val="accent4">
                        <a:lumMod val="20000"/>
                        <a:lumOff val="80000"/>
                      </a:schemeClr>
                    </a:solidFill>
                  </a:tcPr>
                </a:tc>
                <a:tc>
                  <a:txBody>
                    <a:bodyPr/>
                    <a:lstStyle/>
                    <a:p>
                      <a:pPr algn="ctr"/>
                      <a:r>
                        <a:rPr lang="en-US" b="0" dirty="0">
                          <a:solidFill>
                            <a:srgbClr val="7030A0"/>
                          </a:solidFill>
                        </a:rPr>
                        <a:t>Support</a:t>
                      </a:r>
                    </a:p>
                  </a:txBody>
                  <a:tcPr anchor="ctr">
                    <a:solidFill>
                      <a:schemeClr val="accent4">
                        <a:lumMod val="20000"/>
                        <a:lumOff val="80000"/>
                      </a:schemeClr>
                    </a:solidFill>
                  </a:tcPr>
                </a:tc>
                <a:extLst>
                  <a:ext uri="{0D108BD9-81ED-4DB2-BD59-A6C34878D82A}">
                    <a16:rowId xmlns:a16="http://schemas.microsoft.com/office/drawing/2014/main" val="133075773"/>
                  </a:ext>
                </a:extLst>
              </a:tr>
              <a:tr h="587867">
                <a:tc>
                  <a:txBody>
                    <a:bodyPr/>
                    <a:lstStyle/>
                    <a:p>
                      <a:pPr algn="ctr"/>
                      <a:r>
                        <a:rPr lang="en-US" dirty="0">
                          <a:solidFill>
                            <a:schemeClr val="accent4"/>
                          </a:solidFill>
                        </a:rPr>
                        <a:t>High</a:t>
                      </a:r>
                    </a:p>
                  </a:txBody>
                  <a:tcPr anchor="ctr">
                    <a:noFill/>
                  </a:tcPr>
                </a:tc>
                <a:tc>
                  <a:txBody>
                    <a:bodyPr/>
                    <a:lstStyle/>
                    <a:p>
                      <a:pPr algn="ctr"/>
                      <a:r>
                        <a:rPr lang="en-US" b="0" dirty="0">
                          <a:solidFill>
                            <a:schemeClr val="bg1"/>
                          </a:solidFill>
                        </a:rPr>
                        <a:t>0.84</a:t>
                      </a:r>
                    </a:p>
                  </a:txBody>
                  <a:tcPr anchor="ctr">
                    <a:solidFill>
                      <a:schemeClr val="accent4">
                        <a:lumMod val="75000"/>
                      </a:schemeClr>
                    </a:solidFill>
                  </a:tcPr>
                </a:tc>
                <a:tc>
                  <a:txBody>
                    <a:bodyPr/>
                    <a:lstStyle/>
                    <a:p>
                      <a:pPr algn="ctr"/>
                      <a:r>
                        <a:rPr lang="en-US" dirty="0">
                          <a:solidFill>
                            <a:schemeClr val="bg1"/>
                          </a:solidFill>
                        </a:rPr>
                        <a:t>1.00</a:t>
                      </a:r>
                    </a:p>
                  </a:txBody>
                  <a:tcPr anchor="ctr">
                    <a:solidFill>
                      <a:schemeClr val="accent4">
                        <a:lumMod val="75000"/>
                      </a:schemeClr>
                    </a:solidFill>
                  </a:tcPr>
                </a:tc>
                <a:tc>
                  <a:txBody>
                    <a:bodyPr/>
                    <a:lstStyle/>
                    <a:p>
                      <a:pPr algn="ctr"/>
                      <a:r>
                        <a:rPr lang="en-US" dirty="0">
                          <a:solidFill>
                            <a:schemeClr val="bg1"/>
                          </a:solidFill>
                        </a:rPr>
                        <a:t>0.91</a:t>
                      </a:r>
                    </a:p>
                  </a:txBody>
                  <a:tcPr anchor="ctr">
                    <a:solidFill>
                      <a:schemeClr val="accent4">
                        <a:lumMod val="75000"/>
                      </a:schemeClr>
                    </a:solidFill>
                  </a:tcPr>
                </a:tc>
                <a:tc>
                  <a:txBody>
                    <a:bodyPr/>
                    <a:lstStyle/>
                    <a:p>
                      <a:pPr algn="ctr"/>
                      <a:r>
                        <a:rPr lang="en-US" dirty="0">
                          <a:solidFill>
                            <a:schemeClr val="bg1"/>
                          </a:solidFill>
                        </a:rPr>
                        <a:t>161</a:t>
                      </a:r>
                    </a:p>
                  </a:txBody>
                  <a:tcPr anchor="ctr">
                    <a:solidFill>
                      <a:schemeClr val="accent4">
                        <a:lumMod val="75000"/>
                      </a:schemeClr>
                    </a:solidFill>
                  </a:tcPr>
                </a:tc>
                <a:extLst>
                  <a:ext uri="{0D108BD9-81ED-4DB2-BD59-A6C34878D82A}">
                    <a16:rowId xmlns:a16="http://schemas.microsoft.com/office/drawing/2014/main" val="347051793"/>
                  </a:ext>
                </a:extLst>
              </a:tr>
              <a:tr h="587866">
                <a:tc>
                  <a:txBody>
                    <a:bodyPr/>
                    <a:lstStyle/>
                    <a:p>
                      <a:pPr algn="ctr"/>
                      <a:r>
                        <a:rPr lang="en-US" dirty="0">
                          <a:solidFill>
                            <a:schemeClr val="accent4"/>
                          </a:solidFill>
                        </a:rPr>
                        <a:t>Low</a:t>
                      </a:r>
                    </a:p>
                  </a:txBody>
                  <a:tcPr anchor="ctr">
                    <a:noFill/>
                  </a:tcPr>
                </a:tc>
                <a:tc>
                  <a:txBody>
                    <a:bodyPr/>
                    <a:lstStyle/>
                    <a:p>
                      <a:pPr algn="ctr"/>
                      <a:r>
                        <a:rPr lang="en-US" b="0" dirty="0">
                          <a:solidFill>
                            <a:schemeClr val="bg1"/>
                          </a:solidFill>
                        </a:rPr>
                        <a:t>0.94</a:t>
                      </a:r>
                    </a:p>
                  </a:txBody>
                  <a:tcPr anchor="ctr">
                    <a:solidFill>
                      <a:schemeClr val="accent4">
                        <a:lumMod val="75000"/>
                      </a:schemeClr>
                    </a:solidFill>
                  </a:tcPr>
                </a:tc>
                <a:tc>
                  <a:txBody>
                    <a:bodyPr/>
                    <a:lstStyle/>
                    <a:p>
                      <a:pPr algn="ctr"/>
                      <a:r>
                        <a:rPr lang="en-US" dirty="0">
                          <a:solidFill>
                            <a:schemeClr val="bg1"/>
                          </a:solidFill>
                        </a:rPr>
                        <a:t>0.86</a:t>
                      </a:r>
                    </a:p>
                  </a:txBody>
                  <a:tcPr anchor="ctr">
                    <a:solidFill>
                      <a:schemeClr val="accent4">
                        <a:lumMod val="75000"/>
                      </a:schemeClr>
                    </a:solidFill>
                  </a:tcPr>
                </a:tc>
                <a:tc>
                  <a:txBody>
                    <a:bodyPr/>
                    <a:lstStyle/>
                    <a:p>
                      <a:pPr algn="ctr"/>
                      <a:r>
                        <a:rPr lang="en-US" dirty="0">
                          <a:solidFill>
                            <a:schemeClr val="bg1"/>
                          </a:solidFill>
                        </a:rPr>
                        <a:t>0.90</a:t>
                      </a:r>
                    </a:p>
                  </a:txBody>
                  <a:tcPr anchor="ctr">
                    <a:solidFill>
                      <a:schemeClr val="accent4">
                        <a:lumMod val="75000"/>
                      </a:schemeClr>
                    </a:solidFill>
                  </a:tcPr>
                </a:tc>
                <a:tc>
                  <a:txBody>
                    <a:bodyPr/>
                    <a:lstStyle/>
                    <a:p>
                      <a:pPr algn="ctr"/>
                      <a:r>
                        <a:rPr lang="en-US" dirty="0">
                          <a:solidFill>
                            <a:schemeClr val="bg1"/>
                          </a:solidFill>
                        </a:rPr>
                        <a:t>140</a:t>
                      </a:r>
                    </a:p>
                  </a:txBody>
                  <a:tcPr anchor="ctr">
                    <a:solidFill>
                      <a:schemeClr val="accent4">
                        <a:lumMod val="75000"/>
                      </a:schemeClr>
                    </a:solidFill>
                  </a:tcPr>
                </a:tc>
                <a:extLst>
                  <a:ext uri="{0D108BD9-81ED-4DB2-BD59-A6C34878D82A}">
                    <a16:rowId xmlns:a16="http://schemas.microsoft.com/office/drawing/2014/main" val="3025809769"/>
                  </a:ext>
                </a:extLst>
              </a:tr>
              <a:tr h="587867">
                <a:tc>
                  <a:txBody>
                    <a:bodyPr/>
                    <a:lstStyle/>
                    <a:p>
                      <a:pPr algn="ctr"/>
                      <a:r>
                        <a:rPr lang="en-US" dirty="0">
                          <a:solidFill>
                            <a:schemeClr val="accent4"/>
                          </a:solidFill>
                        </a:rPr>
                        <a:t>Moderate</a:t>
                      </a:r>
                    </a:p>
                  </a:txBody>
                  <a:tcPr anchor="ctr">
                    <a:noFill/>
                  </a:tcPr>
                </a:tc>
                <a:tc>
                  <a:txBody>
                    <a:bodyPr/>
                    <a:lstStyle/>
                    <a:p>
                      <a:pPr algn="ctr"/>
                      <a:r>
                        <a:rPr lang="en-US" b="0" dirty="0">
                          <a:solidFill>
                            <a:schemeClr val="bg1"/>
                          </a:solidFill>
                        </a:rPr>
                        <a:t>0.93</a:t>
                      </a:r>
                    </a:p>
                  </a:txBody>
                  <a:tcPr anchor="ctr">
                    <a:solidFill>
                      <a:schemeClr val="accent4">
                        <a:lumMod val="75000"/>
                      </a:schemeClr>
                    </a:solidFill>
                  </a:tcPr>
                </a:tc>
                <a:tc>
                  <a:txBody>
                    <a:bodyPr/>
                    <a:lstStyle/>
                    <a:p>
                      <a:pPr algn="ctr"/>
                      <a:r>
                        <a:rPr lang="en-US" dirty="0">
                          <a:solidFill>
                            <a:schemeClr val="bg1"/>
                          </a:solidFill>
                        </a:rPr>
                        <a:t>0.88</a:t>
                      </a:r>
                    </a:p>
                  </a:txBody>
                  <a:tcPr anchor="ctr">
                    <a:solidFill>
                      <a:schemeClr val="accent4">
                        <a:lumMod val="75000"/>
                      </a:schemeClr>
                    </a:solidFill>
                  </a:tcPr>
                </a:tc>
                <a:tc>
                  <a:txBody>
                    <a:bodyPr/>
                    <a:lstStyle/>
                    <a:p>
                      <a:pPr algn="ctr"/>
                      <a:r>
                        <a:rPr lang="en-US" dirty="0">
                          <a:solidFill>
                            <a:schemeClr val="bg1"/>
                          </a:solidFill>
                        </a:rPr>
                        <a:t>0.88</a:t>
                      </a:r>
                    </a:p>
                  </a:txBody>
                  <a:tcPr anchor="ctr">
                    <a:solidFill>
                      <a:schemeClr val="accent4">
                        <a:lumMod val="75000"/>
                      </a:schemeClr>
                    </a:solidFill>
                  </a:tcPr>
                </a:tc>
                <a:tc>
                  <a:txBody>
                    <a:bodyPr/>
                    <a:lstStyle/>
                    <a:p>
                      <a:pPr algn="ctr"/>
                      <a:r>
                        <a:rPr lang="en-US" dirty="0">
                          <a:solidFill>
                            <a:schemeClr val="bg1"/>
                          </a:solidFill>
                        </a:rPr>
                        <a:t>168</a:t>
                      </a:r>
                    </a:p>
                  </a:txBody>
                  <a:tcPr anchor="ctr">
                    <a:solidFill>
                      <a:schemeClr val="accent4">
                        <a:lumMod val="75000"/>
                      </a:schemeClr>
                    </a:solidFill>
                  </a:tcPr>
                </a:tc>
                <a:extLst>
                  <a:ext uri="{0D108BD9-81ED-4DB2-BD59-A6C34878D82A}">
                    <a16:rowId xmlns:a16="http://schemas.microsoft.com/office/drawing/2014/main" val="495826387"/>
                  </a:ext>
                </a:extLst>
              </a:tr>
              <a:tr h="587867">
                <a:tc>
                  <a:txBody>
                    <a:bodyPr/>
                    <a:lstStyle/>
                    <a:p>
                      <a:pPr algn="ctr"/>
                      <a:endParaRPr lang="en-US" dirty="0">
                        <a:solidFill>
                          <a:schemeClr val="accent4"/>
                        </a:solidFill>
                      </a:endParaRPr>
                    </a:p>
                  </a:txBody>
                  <a:tcPr anchor="ctr">
                    <a:noFill/>
                  </a:tcPr>
                </a:tc>
                <a:tc>
                  <a:txBody>
                    <a:bodyPr/>
                    <a:lstStyle/>
                    <a:p>
                      <a:pPr algn="ctr"/>
                      <a:endParaRPr lang="en-US" dirty="0">
                        <a:solidFill>
                          <a:schemeClr val="bg1"/>
                        </a:solidFill>
                      </a:endParaRPr>
                    </a:p>
                  </a:txBody>
                  <a:tcPr anchor="ctr">
                    <a:noFill/>
                  </a:tcPr>
                </a:tc>
                <a:tc>
                  <a:txBody>
                    <a:bodyPr/>
                    <a:lstStyle/>
                    <a:p>
                      <a:pPr algn="ctr"/>
                      <a:endParaRPr lang="en-US" dirty="0">
                        <a:solidFill>
                          <a:schemeClr val="bg1"/>
                        </a:solidFill>
                      </a:endParaRPr>
                    </a:p>
                  </a:txBody>
                  <a:tcPr anchor="ctr">
                    <a:noFill/>
                  </a:tcPr>
                </a:tc>
                <a:tc>
                  <a:txBody>
                    <a:bodyPr/>
                    <a:lstStyle/>
                    <a:p>
                      <a:pPr algn="ctr"/>
                      <a:endParaRPr lang="en-US" dirty="0">
                        <a:solidFill>
                          <a:schemeClr val="bg1"/>
                        </a:solidFill>
                      </a:endParaRPr>
                    </a:p>
                  </a:txBody>
                  <a:tcPr anchor="ctr">
                    <a:noFill/>
                  </a:tcPr>
                </a:tc>
                <a:tc>
                  <a:txBody>
                    <a:bodyPr/>
                    <a:lstStyle/>
                    <a:p>
                      <a:pPr algn="ctr"/>
                      <a:endParaRPr lang="en-US" dirty="0">
                        <a:solidFill>
                          <a:schemeClr val="bg1"/>
                        </a:solidFill>
                      </a:endParaRPr>
                    </a:p>
                  </a:txBody>
                  <a:tcPr anchor="ctr">
                    <a:noFill/>
                  </a:tcPr>
                </a:tc>
                <a:extLst>
                  <a:ext uri="{0D108BD9-81ED-4DB2-BD59-A6C34878D82A}">
                    <a16:rowId xmlns:a16="http://schemas.microsoft.com/office/drawing/2014/main" val="1428123671"/>
                  </a:ext>
                </a:extLst>
              </a:tr>
              <a:tr h="587867">
                <a:tc>
                  <a:txBody>
                    <a:bodyPr/>
                    <a:lstStyle/>
                    <a:p>
                      <a:pPr algn="ctr"/>
                      <a:r>
                        <a:rPr lang="en-US" dirty="0">
                          <a:solidFill>
                            <a:schemeClr val="accent4"/>
                          </a:solidFill>
                        </a:rPr>
                        <a:t>Accuracy</a:t>
                      </a:r>
                    </a:p>
                  </a:txBody>
                  <a:tcPr anchor="ctr">
                    <a:noFill/>
                  </a:tcPr>
                </a:tc>
                <a:tc>
                  <a:txBody>
                    <a:bodyPr/>
                    <a:lstStyle/>
                    <a:p>
                      <a:pPr algn="ctr"/>
                      <a:endParaRPr lang="en-US" dirty="0">
                        <a:solidFill>
                          <a:schemeClr val="bg1"/>
                        </a:solidFill>
                      </a:endParaRPr>
                    </a:p>
                  </a:txBody>
                  <a:tcPr anchor="ctr">
                    <a:noFill/>
                  </a:tcPr>
                </a:tc>
                <a:tc>
                  <a:txBody>
                    <a:bodyPr/>
                    <a:lstStyle/>
                    <a:p>
                      <a:pPr algn="ctr"/>
                      <a:endParaRPr lang="en-US" dirty="0">
                        <a:solidFill>
                          <a:schemeClr val="bg1"/>
                        </a:solidFill>
                      </a:endParaRPr>
                    </a:p>
                  </a:txBody>
                  <a:tcPr anchor="ctr">
                    <a:noFill/>
                  </a:tcPr>
                </a:tc>
                <a:tc>
                  <a:txBody>
                    <a:bodyPr/>
                    <a:lstStyle/>
                    <a:p>
                      <a:pPr algn="ctr"/>
                      <a:r>
                        <a:rPr lang="en-US" dirty="0">
                          <a:solidFill>
                            <a:schemeClr val="bg1"/>
                          </a:solidFill>
                        </a:rPr>
                        <a:t>0.90</a:t>
                      </a:r>
                    </a:p>
                  </a:txBody>
                  <a:tcPr anchor="ctr">
                    <a:solidFill>
                      <a:schemeClr val="accent4">
                        <a:lumMod val="75000"/>
                      </a:schemeClr>
                    </a:solidFill>
                  </a:tcPr>
                </a:tc>
                <a:tc>
                  <a:txBody>
                    <a:bodyPr/>
                    <a:lstStyle/>
                    <a:p>
                      <a:pPr algn="ctr"/>
                      <a:r>
                        <a:rPr lang="en-US" dirty="0">
                          <a:solidFill>
                            <a:schemeClr val="bg1"/>
                          </a:solidFill>
                        </a:rPr>
                        <a:t>469</a:t>
                      </a:r>
                    </a:p>
                  </a:txBody>
                  <a:tcPr anchor="ctr">
                    <a:solidFill>
                      <a:schemeClr val="accent4">
                        <a:lumMod val="75000"/>
                      </a:schemeClr>
                    </a:solidFill>
                  </a:tcPr>
                </a:tc>
                <a:extLst>
                  <a:ext uri="{0D108BD9-81ED-4DB2-BD59-A6C34878D82A}">
                    <a16:rowId xmlns:a16="http://schemas.microsoft.com/office/drawing/2014/main" val="3221769124"/>
                  </a:ext>
                </a:extLst>
              </a:tr>
              <a:tr h="587866">
                <a:tc>
                  <a:txBody>
                    <a:bodyPr/>
                    <a:lstStyle/>
                    <a:p>
                      <a:pPr algn="ctr"/>
                      <a:r>
                        <a:rPr lang="en-US" dirty="0">
                          <a:solidFill>
                            <a:schemeClr val="accent4"/>
                          </a:solidFill>
                        </a:rPr>
                        <a:t>Macro avg</a:t>
                      </a:r>
                    </a:p>
                  </a:txBody>
                  <a:tcPr anchor="ctr">
                    <a:noFill/>
                  </a:tcPr>
                </a:tc>
                <a:tc>
                  <a:txBody>
                    <a:bodyPr/>
                    <a:lstStyle/>
                    <a:p>
                      <a:pPr algn="ctr"/>
                      <a:r>
                        <a:rPr lang="en-US" dirty="0">
                          <a:solidFill>
                            <a:schemeClr val="bg1"/>
                          </a:solidFill>
                        </a:rPr>
                        <a:t>0.90</a:t>
                      </a:r>
                    </a:p>
                  </a:txBody>
                  <a:tcPr anchor="ctr">
                    <a:solidFill>
                      <a:schemeClr val="accent4">
                        <a:lumMod val="75000"/>
                      </a:schemeClr>
                    </a:solidFill>
                  </a:tcPr>
                </a:tc>
                <a:tc>
                  <a:txBody>
                    <a:bodyPr/>
                    <a:lstStyle/>
                    <a:p>
                      <a:pPr algn="ctr"/>
                      <a:r>
                        <a:rPr lang="en-US" dirty="0">
                          <a:solidFill>
                            <a:schemeClr val="bg1"/>
                          </a:solidFill>
                        </a:rPr>
                        <a:t>0.89</a:t>
                      </a:r>
                    </a:p>
                  </a:txBody>
                  <a:tcPr anchor="ctr">
                    <a:solidFill>
                      <a:schemeClr val="accent4">
                        <a:lumMod val="75000"/>
                      </a:schemeClr>
                    </a:solidFill>
                  </a:tcPr>
                </a:tc>
                <a:tc>
                  <a:txBody>
                    <a:bodyPr/>
                    <a:lstStyle/>
                    <a:p>
                      <a:pPr algn="ctr"/>
                      <a:r>
                        <a:rPr lang="en-US" dirty="0">
                          <a:solidFill>
                            <a:schemeClr val="bg1"/>
                          </a:solidFill>
                        </a:rPr>
                        <a:t>0.89</a:t>
                      </a:r>
                    </a:p>
                  </a:txBody>
                  <a:tcPr anchor="ctr">
                    <a:solidFill>
                      <a:schemeClr val="accent4">
                        <a:lumMod val="75000"/>
                      </a:schemeClr>
                    </a:solidFill>
                  </a:tcPr>
                </a:tc>
                <a:tc>
                  <a:txBody>
                    <a:bodyPr/>
                    <a:lstStyle/>
                    <a:p>
                      <a:pPr algn="ctr"/>
                      <a:r>
                        <a:rPr lang="en-US" dirty="0">
                          <a:solidFill>
                            <a:schemeClr val="bg1"/>
                          </a:solidFill>
                        </a:rPr>
                        <a:t>469</a:t>
                      </a:r>
                    </a:p>
                  </a:txBody>
                  <a:tcPr anchor="ctr">
                    <a:solidFill>
                      <a:schemeClr val="accent4">
                        <a:lumMod val="75000"/>
                      </a:schemeClr>
                    </a:solidFill>
                  </a:tcPr>
                </a:tc>
                <a:extLst>
                  <a:ext uri="{0D108BD9-81ED-4DB2-BD59-A6C34878D82A}">
                    <a16:rowId xmlns:a16="http://schemas.microsoft.com/office/drawing/2014/main" val="2808360076"/>
                  </a:ext>
                </a:extLst>
              </a:tr>
              <a:tr h="656233">
                <a:tc>
                  <a:txBody>
                    <a:bodyPr/>
                    <a:lstStyle/>
                    <a:p>
                      <a:pPr algn="ctr"/>
                      <a:r>
                        <a:rPr lang="en-US" dirty="0">
                          <a:solidFill>
                            <a:schemeClr val="accent4"/>
                          </a:solidFill>
                        </a:rPr>
                        <a:t>Weighted avg</a:t>
                      </a:r>
                    </a:p>
                  </a:txBody>
                  <a:tcPr anchor="ctr">
                    <a:noFill/>
                  </a:tcPr>
                </a:tc>
                <a:tc>
                  <a:txBody>
                    <a:bodyPr/>
                    <a:lstStyle/>
                    <a:p>
                      <a:pPr algn="ctr"/>
                      <a:r>
                        <a:rPr lang="en-US" dirty="0">
                          <a:solidFill>
                            <a:schemeClr val="bg1"/>
                          </a:solidFill>
                        </a:rPr>
                        <a:t>0.90</a:t>
                      </a:r>
                    </a:p>
                  </a:txBody>
                  <a:tcPr anchor="ctr">
                    <a:solidFill>
                      <a:schemeClr val="accent4">
                        <a:lumMod val="75000"/>
                      </a:schemeClr>
                    </a:solidFill>
                  </a:tcPr>
                </a:tc>
                <a:tc>
                  <a:txBody>
                    <a:bodyPr/>
                    <a:lstStyle/>
                    <a:p>
                      <a:pPr algn="ctr"/>
                      <a:r>
                        <a:rPr lang="en-US" dirty="0">
                          <a:solidFill>
                            <a:schemeClr val="bg1"/>
                          </a:solidFill>
                        </a:rPr>
                        <a:t>0.90</a:t>
                      </a:r>
                    </a:p>
                  </a:txBody>
                  <a:tcPr anchor="ctr">
                    <a:solidFill>
                      <a:schemeClr val="accent4">
                        <a:lumMod val="75000"/>
                      </a:schemeClr>
                    </a:solidFill>
                  </a:tcPr>
                </a:tc>
                <a:tc>
                  <a:txBody>
                    <a:bodyPr/>
                    <a:lstStyle/>
                    <a:p>
                      <a:pPr algn="ctr"/>
                      <a:r>
                        <a:rPr lang="en-US" dirty="0">
                          <a:solidFill>
                            <a:schemeClr val="bg1"/>
                          </a:solidFill>
                        </a:rPr>
                        <a:t>0.89</a:t>
                      </a:r>
                    </a:p>
                  </a:txBody>
                  <a:tcPr anchor="ctr">
                    <a:solidFill>
                      <a:schemeClr val="accent4">
                        <a:lumMod val="75000"/>
                      </a:schemeClr>
                    </a:solidFill>
                  </a:tcPr>
                </a:tc>
                <a:tc>
                  <a:txBody>
                    <a:bodyPr/>
                    <a:lstStyle/>
                    <a:p>
                      <a:pPr algn="ctr"/>
                      <a:r>
                        <a:rPr lang="en-US" dirty="0">
                          <a:solidFill>
                            <a:schemeClr val="bg1"/>
                          </a:solidFill>
                        </a:rPr>
                        <a:t>469</a:t>
                      </a:r>
                    </a:p>
                  </a:txBody>
                  <a:tcPr anchor="ctr">
                    <a:solidFill>
                      <a:schemeClr val="accent4">
                        <a:lumMod val="75000"/>
                      </a:schemeClr>
                    </a:solidFill>
                  </a:tcPr>
                </a:tc>
                <a:extLst>
                  <a:ext uri="{0D108BD9-81ED-4DB2-BD59-A6C34878D82A}">
                    <a16:rowId xmlns:a16="http://schemas.microsoft.com/office/drawing/2014/main" val="353355240"/>
                  </a:ext>
                </a:extLst>
              </a:tr>
            </a:tbl>
          </a:graphicData>
        </a:graphic>
      </p:graphicFrame>
      <p:sp>
        <p:nvSpPr>
          <p:cNvPr id="4" name="TextBox 3">
            <a:extLst>
              <a:ext uri="{FF2B5EF4-FFF2-40B4-BE49-F238E27FC236}">
                <a16:creationId xmlns:a16="http://schemas.microsoft.com/office/drawing/2014/main" id="{0E57A5E5-763C-66AE-1590-B78139DCADED}"/>
              </a:ext>
            </a:extLst>
          </p:cNvPr>
          <p:cNvSpPr txBox="1"/>
          <p:nvPr/>
        </p:nvSpPr>
        <p:spPr>
          <a:xfrm>
            <a:off x="457200" y="8928628"/>
            <a:ext cx="17678400" cy="461152"/>
          </a:xfrm>
          <a:prstGeom prst="rect">
            <a:avLst/>
          </a:prstGeom>
          <a:noFill/>
        </p:spPr>
        <p:txBody>
          <a:bodyPr wrap="square">
            <a:spAutoFit/>
          </a:bodyPr>
          <a:lstStyle/>
          <a:p>
            <a:pPr marR="0" lvl="0" rtl="0">
              <a:lnSpc>
                <a:spcPct val="107000"/>
              </a:lnSpc>
              <a:spcBef>
                <a:spcPts val="0"/>
              </a:spcBef>
              <a:spcAft>
                <a:spcPts val="0"/>
              </a:spcAft>
            </a:pPr>
            <a:r>
              <a:rPr lang="en-US" sz="2400" b="1" dirty="0">
                <a:solidFill>
                  <a:srgbClr val="3F284B"/>
                </a:solidFill>
                <a:latin typeface="Inter"/>
              </a:rPr>
              <a:t>Overall accuracy for the model indicates that 90% of the time, student adaptability levels were classified correctly</a:t>
            </a:r>
          </a:p>
        </p:txBody>
      </p:sp>
    </p:spTree>
    <p:extLst>
      <p:ext uri="{BB962C8B-B14F-4D97-AF65-F5344CB8AC3E}">
        <p14:creationId xmlns:p14="http://schemas.microsoft.com/office/powerpoint/2010/main" val="29797506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a:hlinkClick r:id="" action="ppaction://media"/>
            <a:extLst>
              <a:ext uri="{FF2B5EF4-FFF2-40B4-BE49-F238E27FC236}">
                <a16:creationId xmlns:a16="http://schemas.microsoft.com/office/drawing/2014/main" id="{DC8E42DB-CA37-12CB-467C-9662C668A217}"/>
              </a:ext>
            </a:extLst>
          </p:cNvPr>
          <p:cNvPicPr>
            <a:picLocks noChangeAspect="1"/>
          </p:cNvPicPr>
          <p:nvPr>
            <a:videoFile r:link="rId2"/>
            <p:extLst>
              <p:ext uri="{DAA4B4D4-6D71-4841-9C94-3DE7FCFB9230}">
                <p14:media xmlns:p14="http://schemas.microsoft.com/office/powerpoint/2010/main" r:embed="rId1"/>
              </p:ext>
            </p:extLst>
          </p:nvPr>
        </p:nvPicPr>
        <p:blipFill>
          <a:blip r:embed="rId4"/>
          <a:srcRect t="21875" b="21875"/>
          <a:stretch>
            <a:fillRect/>
          </a:stretch>
        </p:blipFill>
        <p:spPr>
          <a:xfrm>
            <a:off x="5862" y="20515"/>
            <a:ext cx="18288000" cy="10287000"/>
          </a:xfrm>
          <a:prstGeom prst="rect">
            <a:avLst/>
          </a:prstGeom>
        </p:spPr>
      </p:pic>
      <p:sp>
        <p:nvSpPr>
          <p:cNvPr id="2" name="Freeform 2"/>
          <p:cNvSpPr/>
          <p:nvPr/>
        </p:nvSpPr>
        <p:spPr>
          <a:xfrm rot="5400000">
            <a:off x="4714627" y="-3286375"/>
            <a:ext cx="8900378" cy="18246371"/>
          </a:xfrm>
          <a:custGeom>
            <a:avLst/>
            <a:gdLst/>
            <a:ahLst/>
            <a:cxnLst/>
            <a:rect l="l" t="t" r="r" b="b"/>
            <a:pathLst>
              <a:path w="16262788" h="20202221">
                <a:moveTo>
                  <a:pt x="0" y="0"/>
                </a:moveTo>
                <a:lnTo>
                  <a:pt x="16262788" y="0"/>
                </a:lnTo>
                <a:lnTo>
                  <a:pt x="16262788" y="20202221"/>
                </a:lnTo>
                <a:lnTo>
                  <a:pt x="0" y="2020222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3" name="TextBox 3"/>
          <p:cNvSpPr txBox="1"/>
          <p:nvPr/>
        </p:nvSpPr>
        <p:spPr>
          <a:xfrm>
            <a:off x="1748264" y="190500"/>
            <a:ext cx="14833104" cy="5109091"/>
          </a:xfrm>
          <a:prstGeom prst="rect">
            <a:avLst/>
          </a:prstGeom>
        </p:spPr>
        <p:txBody>
          <a:bodyPr lIns="0" tIns="0" rIns="0" bIns="0" rtlCol="0" anchor="t">
            <a:spAutoFit/>
          </a:bodyPr>
          <a:lstStyle/>
          <a:p>
            <a:pPr algn="ctr"/>
            <a:r>
              <a:rPr lang="en-US" sz="16600" dirty="0">
                <a:solidFill>
                  <a:schemeClr val="bg1"/>
                </a:solidFill>
                <a:latin typeface="Inter Bold"/>
              </a:rPr>
              <a:t>THANK</a:t>
            </a:r>
          </a:p>
          <a:p>
            <a:pPr algn="ctr"/>
            <a:r>
              <a:rPr lang="en-US" sz="16600" dirty="0">
                <a:solidFill>
                  <a:schemeClr val="bg1"/>
                </a:solidFill>
                <a:latin typeface="Inter Bold"/>
              </a:rPr>
              <a:t>YOU!</a:t>
            </a:r>
          </a:p>
        </p:txBody>
      </p:sp>
    </p:spTree>
  </p:cSld>
  <p:clrMapOvr>
    <a:masterClrMapping/>
  </p:clrMapOvr>
  <p:timing>
    <p:tnLst>
      <p:par>
        <p:cTn id="1" dur="indefinite" restart="never" nodeType="tmRoot">
          <p:childTnLst>
            <p:video>
              <p:cMediaNode vol="100000">
                <p:cTn id="2" fill="hold" display="0">
                  <p:stCondLst>
                    <p:cond delay="indefinite"/>
                  </p:stCondLst>
                </p:cTn>
                <p:tgtEl>
                  <p:spTgt spid="4"/>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5"/>
          <p:cNvGrpSpPr/>
          <p:nvPr/>
        </p:nvGrpSpPr>
        <p:grpSpPr>
          <a:xfrm>
            <a:off x="813660" y="1714500"/>
            <a:ext cx="7645376" cy="3362672"/>
            <a:chOff x="0" y="-9525"/>
            <a:chExt cx="10193835" cy="4483563"/>
          </a:xfrm>
        </p:grpSpPr>
        <p:sp>
          <p:nvSpPr>
            <p:cNvPr id="6" name="TextBox 6"/>
            <p:cNvSpPr txBox="1"/>
            <p:nvPr/>
          </p:nvSpPr>
          <p:spPr>
            <a:xfrm>
              <a:off x="0" y="-9525"/>
              <a:ext cx="10193835" cy="1140399"/>
            </a:xfrm>
            <a:prstGeom prst="rect">
              <a:avLst/>
            </a:prstGeom>
          </p:spPr>
          <p:txBody>
            <a:bodyPr wrap="square" lIns="0" tIns="0" rIns="0" bIns="0" rtlCol="0" anchor="t">
              <a:spAutoFit/>
            </a:bodyPr>
            <a:lstStyle/>
            <a:p>
              <a:pPr>
                <a:lnSpc>
                  <a:spcPts val="7200"/>
                </a:lnSpc>
              </a:pPr>
              <a:r>
                <a:rPr lang="en-US" sz="5400" dirty="0">
                  <a:solidFill>
                    <a:srgbClr val="BA356D"/>
                  </a:solidFill>
                  <a:latin typeface="Inter Bold"/>
                </a:rPr>
                <a:t>Description:</a:t>
              </a:r>
            </a:p>
          </p:txBody>
        </p:sp>
        <p:sp>
          <p:nvSpPr>
            <p:cNvPr id="8" name="TextBox 8"/>
            <p:cNvSpPr txBox="1"/>
            <p:nvPr/>
          </p:nvSpPr>
          <p:spPr>
            <a:xfrm>
              <a:off x="32719" y="1616075"/>
              <a:ext cx="9879266" cy="2857963"/>
            </a:xfrm>
            <a:prstGeom prst="rect">
              <a:avLst/>
            </a:prstGeom>
          </p:spPr>
          <p:txBody>
            <a:bodyPr wrap="square" lIns="0" tIns="0" rIns="0" bIns="0" rtlCol="0" anchor="t">
              <a:spAutoFit/>
            </a:bodyPr>
            <a:lstStyle/>
            <a:p>
              <a:pPr>
                <a:lnSpc>
                  <a:spcPts val="3359"/>
                </a:lnSpc>
              </a:pPr>
              <a:r>
                <a:rPr lang="en-US" sz="2400" dirty="0">
                  <a:solidFill>
                    <a:srgbClr val="3F284B"/>
                  </a:solidFill>
                  <a:latin typeface="Inter"/>
                </a:rPr>
                <a:t>This project utilizes supervised machine learning methods to develop a model that can predict the level of student adaptability in online learning, based on various demographic and socioeconomic features. </a:t>
              </a:r>
            </a:p>
          </p:txBody>
        </p:sp>
      </p:grpSp>
      <p:pic>
        <p:nvPicPr>
          <p:cNvPr id="10" name="Picture 9" descr="Boy using laptop for virtual class">
            <a:extLst>
              <a:ext uri="{FF2B5EF4-FFF2-40B4-BE49-F238E27FC236}">
                <a16:creationId xmlns:a16="http://schemas.microsoft.com/office/drawing/2014/main" id="{AC8544A5-420C-CC3B-57D4-2B0F07EB11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63050" y="2526994"/>
            <a:ext cx="8286750" cy="5524500"/>
          </a:xfrm>
          <a:prstGeom prst="rect">
            <a:avLst/>
          </a:prstGeom>
        </p:spPr>
      </p:pic>
      <p:sp>
        <p:nvSpPr>
          <p:cNvPr id="12" name="TextBox 11">
            <a:extLst>
              <a:ext uri="{FF2B5EF4-FFF2-40B4-BE49-F238E27FC236}">
                <a16:creationId xmlns:a16="http://schemas.microsoft.com/office/drawing/2014/main" id="{CA2FF277-6331-A28B-C05C-C216474DD26A}"/>
              </a:ext>
            </a:extLst>
          </p:cNvPr>
          <p:cNvSpPr txBox="1"/>
          <p:nvPr/>
        </p:nvSpPr>
        <p:spPr>
          <a:xfrm>
            <a:off x="838199" y="6933591"/>
            <a:ext cx="7645376" cy="2235805"/>
          </a:xfrm>
          <a:prstGeom prst="rect">
            <a:avLst/>
          </a:prstGeom>
          <a:noFill/>
        </p:spPr>
        <p:txBody>
          <a:bodyPr wrap="square">
            <a:spAutoFit/>
          </a:bodyPr>
          <a:lstStyle/>
          <a:p>
            <a:pPr>
              <a:lnSpc>
                <a:spcPts val="3359"/>
              </a:lnSpc>
            </a:pPr>
            <a:r>
              <a:rPr lang="en-US" sz="2400" dirty="0">
                <a:solidFill>
                  <a:srgbClr val="3F284B"/>
                </a:solidFill>
                <a:latin typeface="Inter"/>
              </a:rPr>
              <a:t>What features influence student adaptability in an online learning setting? How can this information be leveraged to customize online learning programs and improve success for new digital learners?</a:t>
            </a:r>
          </a:p>
        </p:txBody>
      </p:sp>
      <p:sp>
        <p:nvSpPr>
          <p:cNvPr id="14" name="TextBox 13">
            <a:extLst>
              <a:ext uri="{FF2B5EF4-FFF2-40B4-BE49-F238E27FC236}">
                <a16:creationId xmlns:a16="http://schemas.microsoft.com/office/drawing/2014/main" id="{0998BE66-085D-803F-FF27-32C1DB0348B4}"/>
              </a:ext>
            </a:extLst>
          </p:cNvPr>
          <p:cNvSpPr txBox="1"/>
          <p:nvPr/>
        </p:nvSpPr>
        <p:spPr>
          <a:xfrm>
            <a:off x="813660" y="5645846"/>
            <a:ext cx="8168788" cy="929550"/>
          </a:xfrm>
          <a:prstGeom prst="rect">
            <a:avLst/>
          </a:prstGeom>
          <a:noFill/>
        </p:spPr>
        <p:txBody>
          <a:bodyPr wrap="square">
            <a:spAutoFit/>
          </a:bodyPr>
          <a:lstStyle/>
          <a:p>
            <a:pPr>
              <a:lnSpc>
                <a:spcPts val="7200"/>
              </a:lnSpc>
            </a:pPr>
            <a:r>
              <a:rPr lang="en-US" sz="4800" dirty="0">
                <a:solidFill>
                  <a:srgbClr val="BA356D"/>
                </a:solidFill>
                <a:latin typeface="Inter Bold"/>
              </a:rPr>
              <a:t>What Are We Predicting?</a:t>
            </a:r>
          </a:p>
        </p:txBody>
      </p:sp>
      <p:sp>
        <p:nvSpPr>
          <p:cNvPr id="16" name="TextBox 3">
            <a:extLst>
              <a:ext uri="{FF2B5EF4-FFF2-40B4-BE49-F238E27FC236}">
                <a16:creationId xmlns:a16="http://schemas.microsoft.com/office/drawing/2014/main" id="{4129E0A0-A79D-E96C-F06D-80FB88D737ED}"/>
              </a:ext>
            </a:extLst>
          </p:cNvPr>
          <p:cNvSpPr txBox="1"/>
          <p:nvPr/>
        </p:nvSpPr>
        <p:spPr>
          <a:xfrm>
            <a:off x="1600200" y="412020"/>
            <a:ext cx="15597945" cy="923925"/>
          </a:xfrm>
          <a:prstGeom prst="rect">
            <a:avLst/>
          </a:prstGeom>
        </p:spPr>
        <p:txBody>
          <a:bodyPr lIns="0" tIns="0" rIns="0" bIns="0" rtlCol="0" anchor="t">
            <a:spAutoFit/>
          </a:bodyPr>
          <a:lstStyle/>
          <a:p>
            <a:pPr algn="ctr">
              <a:lnSpc>
                <a:spcPts val="7200"/>
              </a:lnSpc>
            </a:pPr>
            <a:r>
              <a:rPr lang="en-US" sz="6000" dirty="0">
                <a:solidFill>
                  <a:srgbClr val="3F284B"/>
                </a:solidFill>
                <a:latin typeface="Inter Bold"/>
              </a:rPr>
              <a:t>Project Details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rcRect t="21875" b="21875"/>
          <a:stretch>
            <a:fillRect/>
          </a:stretch>
        </p:blipFill>
        <p:spPr>
          <a:xfrm>
            <a:off x="0" y="38100"/>
            <a:ext cx="18288000" cy="10287000"/>
          </a:xfrm>
          <a:prstGeom prst="rect">
            <a:avLst/>
          </a:prstGeom>
        </p:spPr>
      </p:pic>
      <p:sp>
        <p:nvSpPr>
          <p:cNvPr id="4" name="TextBox 4"/>
          <p:cNvSpPr txBox="1"/>
          <p:nvPr/>
        </p:nvSpPr>
        <p:spPr>
          <a:xfrm>
            <a:off x="762000" y="419100"/>
            <a:ext cx="16344900" cy="923330"/>
          </a:xfrm>
          <a:prstGeom prst="rect">
            <a:avLst/>
          </a:prstGeom>
        </p:spPr>
        <p:txBody>
          <a:bodyPr lIns="0" tIns="0" rIns="0" bIns="0" rtlCol="0" anchor="t">
            <a:spAutoFit/>
          </a:bodyPr>
          <a:lstStyle/>
          <a:p>
            <a:pPr algn="ctr">
              <a:lnSpc>
                <a:spcPts val="7200"/>
              </a:lnSpc>
            </a:pPr>
            <a:r>
              <a:rPr lang="en-US" sz="6000" dirty="0">
                <a:solidFill>
                  <a:srgbClr val="FEFFFD"/>
                </a:solidFill>
                <a:latin typeface="Inter Bold"/>
              </a:rPr>
              <a:t>Dataset Information</a:t>
            </a:r>
          </a:p>
        </p:txBody>
      </p:sp>
      <p:graphicFrame>
        <p:nvGraphicFramePr>
          <p:cNvPr id="11" name="Table 10">
            <a:extLst>
              <a:ext uri="{FF2B5EF4-FFF2-40B4-BE49-F238E27FC236}">
                <a16:creationId xmlns:a16="http://schemas.microsoft.com/office/drawing/2014/main" id="{7C8400ED-6006-7555-879B-62F8DE663535}"/>
              </a:ext>
            </a:extLst>
          </p:cNvPr>
          <p:cNvGraphicFramePr>
            <a:graphicFrameLocks noGrp="1"/>
          </p:cNvGraphicFramePr>
          <p:nvPr>
            <p:extLst>
              <p:ext uri="{D42A27DB-BD31-4B8C-83A1-F6EECF244321}">
                <p14:modId xmlns:p14="http://schemas.microsoft.com/office/powerpoint/2010/main" val="3935147380"/>
              </p:ext>
            </p:extLst>
          </p:nvPr>
        </p:nvGraphicFramePr>
        <p:xfrm>
          <a:off x="213527" y="2763758"/>
          <a:ext cx="9692473" cy="6160980"/>
        </p:xfrm>
        <a:graphic>
          <a:graphicData uri="http://schemas.openxmlformats.org/drawingml/2006/table">
            <a:tbl>
              <a:tblPr firstRow="1" firstCol="1" bandRow="1">
                <a:tableStyleId>{5C22544A-7EE6-4342-B048-85BDC9FD1C3A}</a:tableStyleId>
              </a:tblPr>
              <a:tblGrid>
                <a:gridCol w="2760871">
                  <a:extLst>
                    <a:ext uri="{9D8B030D-6E8A-4147-A177-3AD203B41FA5}">
                      <a16:colId xmlns:a16="http://schemas.microsoft.com/office/drawing/2014/main" val="3072177440"/>
                    </a:ext>
                  </a:extLst>
                </a:gridCol>
                <a:gridCol w="5183407">
                  <a:extLst>
                    <a:ext uri="{9D8B030D-6E8A-4147-A177-3AD203B41FA5}">
                      <a16:colId xmlns:a16="http://schemas.microsoft.com/office/drawing/2014/main" val="2797524878"/>
                    </a:ext>
                  </a:extLst>
                </a:gridCol>
                <a:gridCol w="1748195">
                  <a:extLst>
                    <a:ext uri="{9D8B030D-6E8A-4147-A177-3AD203B41FA5}">
                      <a16:colId xmlns:a16="http://schemas.microsoft.com/office/drawing/2014/main" val="2455053948"/>
                    </a:ext>
                  </a:extLst>
                </a:gridCol>
              </a:tblGrid>
              <a:tr h="323240">
                <a:tc>
                  <a:txBody>
                    <a:bodyPr/>
                    <a:lstStyle/>
                    <a:p>
                      <a:pPr marL="0" marR="0" algn="l" defTabSz="914400" rtl="0" eaLnBrk="1" latinLnBrk="0" hangingPunct="1">
                        <a:lnSpc>
                          <a:spcPct val="110000"/>
                        </a:lnSpc>
                        <a:spcBef>
                          <a:spcPts val="0"/>
                        </a:spcBef>
                        <a:spcAft>
                          <a:spcPts val="0"/>
                        </a:spcAft>
                      </a:pPr>
                      <a:r>
                        <a:rPr lang="en-US" sz="2400" kern="1200" dirty="0">
                          <a:solidFill>
                            <a:schemeClr val="dk1"/>
                          </a:solidFill>
                          <a:latin typeface="+mn-lt"/>
                          <a:ea typeface="+mn-ea"/>
                          <a:cs typeface="+mn-cs"/>
                        </a:rPr>
                        <a:t>Column Name</a:t>
                      </a:r>
                    </a:p>
                  </a:txBody>
                  <a:tcPr marL="68580" marR="68580" marT="0" marB="0">
                    <a:solidFill>
                      <a:schemeClr val="accent1">
                        <a:lumMod val="20000"/>
                        <a:lumOff val="80000"/>
                      </a:schemeClr>
                    </a:solidFill>
                  </a:tcPr>
                </a:tc>
                <a:tc>
                  <a:txBody>
                    <a:bodyPr/>
                    <a:lstStyle/>
                    <a:p>
                      <a:pPr marL="0" marR="0" algn="l" defTabSz="914400" rtl="0" eaLnBrk="1" latinLnBrk="0" hangingPunct="1">
                        <a:lnSpc>
                          <a:spcPct val="110000"/>
                        </a:lnSpc>
                        <a:spcBef>
                          <a:spcPts val="0"/>
                        </a:spcBef>
                        <a:spcAft>
                          <a:spcPts val="0"/>
                        </a:spcAft>
                      </a:pPr>
                      <a:r>
                        <a:rPr lang="en-US" sz="2400" kern="1200" dirty="0">
                          <a:solidFill>
                            <a:schemeClr val="dk1"/>
                          </a:solidFill>
                          <a:latin typeface="+mn-lt"/>
                          <a:ea typeface="+mn-ea"/>
                          <a:cs typeface="+mn-cs"/>
                        </a:rPr>
                        <a:t>Description</a:t>
                      </a:r>
                    </a:p>
                  </a:txBody>
                  <a:tcPr marL="68580" marR="68580" marT="0" marB="0">
                    <a:solidFill>
                      <a:schemeClr val="accent1">
                        <a:lumMod val="20000"/>
                        <a:lumOff val="80000"/>
                      </a:schemeClr>
                    </a:solidFill>
                  </a:tcPr>
                </a:tc>
                <a:tc>
                  <a:txBody>
                    <a:bodyPr/>
                    <a:lstStyle/>
                    <a:p>
                      <a:pPr marL="0" marR="0" algn="l" defTabSz="914400" rtl="0" eaLnBrk="1" latinLnBrk="0" hangingPunct="1">
                        <a:lnSpc>
                          <a:spcPct val="110000"/>
                        </a:lnSpc>
                        <a:spcBef>
                          <a:spcPts val="0"/>
                        </a:spcBef>
                        <a:spcAft>
                          <a:spcPts val="0"/>
                        </a:spcAft>
                      </a:pPr>
                      <a:r>
                        <a:rPr lang="en-US" sz="2400" kern="1200" dirty="0">
                          <a:solidFill>
                            <a:schemeClr val="dk1"/>
                          </a:solidFill>
                          <a:latin typeface="+mn-lt"/>
                          <a:ea typeface="+mn-ea"/>
                          <a:cs typeface="+mn-cs"/>
                        </a:rPr>
                        <a:t>Type</a:t>
                      </a:r>
                    </a:p>
                  </a:txBody>
                  <a:tcPr marL="68580" marR="68580" marT="0" marB="0">
                    <a:solidFill>
                      <a:schemeClr val="accent1">
                        <a:lumMod val="20000"/>
                        <a:lumOff val="80000"/>
                      </a:schemeClr>
                    </a:solidFill>
                  </a:tcPr>
                </a:tc>
                <a:extLst>
                  <a:ext uri="{0D108BD9-81ED-4DB2-BD59-A6C34878D82A}">
                    <a16:rowId xmlns:a16="http://schemas.microsoft.com/office/drawing/2014/main" val="3621430433"/>
                  </a:ext>
                </a:extLst>
              </a:tr>
              <a:tr h="371749">
                <a:tc>
                  <a:txBody>
                    <a:bodyPr/>
                    <a:lstStyle/>
                    <a:p>
                      <a:pPr marL="0" marR="0" algn="l" defTabSz="914400" rtl="0" eaLnBrk="1" latinLnBrk="0" hangingPunct="1">
                        <a:lnSpc>
                          <a:spcPct val="110000"/>
                        </a:lnSpc>
                        <a:spcBef>
                          <a:spcPts val="0"/>
                        </a:spcBef>
                        <a:spcAft>
                          <a:spcPts val="0"/>
                        </a:spcAft>
                      </a:pPr>
                      <a:r>
                        <a:rPr lang="en-US" sz="2400" kern="1200" dirty="0">
                          <a:solidFill>
                            <a:schemeClr val="dk1"/>
                          </a:solidFill>
                          <a:latin typeface="+mn-lt"/>
                          <a:ea typeface="+mn-ea"/>
                          <a:cs typeface="+mn-cs"/>
                        </a:rPr>
                        <a:t>Gender</a:t>
                      </a:r>
                    </a:p>
                  </a:txBody>
                  <a:tcPr marL="68580" marR="68580" marT="0" marB="0">
                    <a:solidFill>
                      <a:schemeClr val="accent1">
                        <a:lumMod val="20000"/>
                        <a:lumOff val="80000"/>
                      </a:schemeClr>
                    </a:solidFill>
                  </a:tcPr>
                </a:tc>
                <a:tc>
                  <a:txBody>
                    <a:bodyPr/>
                    <a:lstStyle/>
                    <a:p>
                      <a:pPr marL="0" marR="0" algn="l" defTabSz="914400" rtl="0" eaLnBrk="1" latinLnBrk="0" hangingPunct="1">
                        <a:lnSpc>
                          <a:spcPct val="110000"/>
                        </a:lnSpc>
                        <a:spcBef>
                          <a:spcPts val="0"/>
                        </a:spcBef>
                        <a:spcAft>
                          <a:spcPts val="0"/>
                        </a:spcAft>
                      </a:pPr>
                      <a:r>
                        <a:rPr lang="en-US" sz="2400" kern="1200" dirty="0">
                          <a:solidFill>
                            <a:schemeClr val="dk1"/>
                          </a:solidFill>
                          <a:latin typeface="+mn-lt"/>
                          <a:ea typeface="+mn-ea"/>
                          <a:cs typeface="+mn-cs"/>
                        </a:rPr>
                        <a:t>Gender of Student</a:t>
                      </a:r>
                    </a:p>
                  </a:txBody>
                  <a:tcPr marL="68580" marR="68580" marT="0" marB="0">
                    <a:solidFill>
                      <a:schemeClr val="accent1">
                        <a:lumMod val="20000"/>
                        <a:lumOff val="80000"/>
                      </a:schemeClr>
                    </a:solidFill>
                  </a:tcPr>
                </a:tc>
                <a:tc>
                  <a:txBody>
                    <a:bodyPr/>
                    <a:lstStyle/>
                    <a:p>
                      <a:pPr marL="0" marR="0" algn="l" defTabSz="914400" rtl="0" eaLnBrk="1" latinLnBrk="0" hangingPunct="1">
                        <a:lnSpc>
                          <a:spcPct val="110000"/>
                        </a:lnSpc>
                        <a:spcBef>
                          <a:spcPts val="0"/>
                        </a:spcBef>
                        <a:spcAft>
                          <a:spcPts val="0"/>
                        </a:spcAft>
                      </a:pPr>
                      <a:r>
                        <a:rPr lang="en-US" sz="2400" kern="1200" dirty="0">
                          <a:solidFill>
                            <a:schemeClr val="dk1"/>
                          </a:solidFill>
                          <a:latin typeface="+mn-lt"/>
                          <a:ea typeface="+mn-ea"/>
                          <a:cs typeface="+mn-cs"/>
                        </a:rPr>
                        <a:t>String</a:t>
                      </a:r>
                    </a:p>
                  </a:txBody>
                  <a:tcPr marL="68580" marR="68580" marT="0" marB="0">
                    <a:solidFill>
                      <a:schemeClr val="accent1">
                        <a:lumMod val="20000"/>
                        <a:lumOff val="80000"/>
                      </a:schemeClr>
                    </a:solidFill>
                  </a:tcPr>
                </a:tc>
                <a:extLst>
                  <a:ext uri="{0D108BD9-81ED-4DB2-BD59-A6C34878D82A}">
                    <a16:rowId xmlns:a16="http://schemas.microsoft.com/office/drawing/2014/main" val="2113780407"/>
                  </a:ext>
                </a:extLst>
              </a:tr>
              <a:tr h="371749">
                <a:tc>
                  <a:txBody>
                    <a:bodyPr/>
                    <a:lstStyle/>
                    <a:p>
                      <a:pPr marL="0" marR="0" algn="l" defTabSz="914400" rtl="0" eaLnBrk="1" latinLnBrk="0" hangingPunct="1">
                        <a:lnSpc>
                          <a:spcPct val="110000"/>
                        </a:lnSpc>
                        <a:spcBef>
                          <a:spcPts val="0"/>
                        </a:spcBef>
                        <a:spcAft>
                          <a:spcPts val="0"/>
                        </a:spcAft>
                      </a:pPr>
                      <a:r>
                        <a:rPr lang="en-US" sz="2400" kern="1200" dirty="0">
                          <a:solidFill>
                            <a:schemeClr val="dk1"/>
                          </a:solidFill>
                          <a:latin typeface="+mn-lt"/>
                          <a:ea typeface="+mn-ea"/>
                          <a:cs typeface="+mn-cs"/>
                        </a:rPr>
                        <a:t>Age</a:t>
                      </a:r>
                    </a:p>
                  </a:txBody>
                  <a:tcPr marL="68580" marR="68580" marT="0" marB="0">
                    <a:solidFill>
                      <a:schemeClr val="accent1">
                        <a:lumMod val="20000"/>
                        <a:lumOff val="80000"/>
                      </a:schemeClr>
                    </a:solidFill>
                  </a:tcPr>
                </a:tc>
                <a:tc>
                  <a:txBody>
                    <a:bodyPr/>
                    <a:lstStyle/>
                    <a:p>
                      <a:pPr marL="0" marR="0" algn="l" defTabSz="914400" rtl="0" eaLnBrk="1" latinLnBrk="0" hangingPunct="1">
                        <a:lnSpc>
                          <a:spcPct val="110000"/>
                        </a:lnSpc>
                        <a:spcBef>
                          <a:spcPts val="0"/>
                        </a:spcBef>
                        <a:spcAft>
                          <a:spcPts val="0"/>
                        </a:spcAft>
                      </a:pPr>
                      <a:r>
                        <a:rPr lang="en-US" sz="2400" kern="1200">
                          <a:solidFill>
                            <a:schemeClr val="dk1"/>
                          </a:solidFill>
                          <a:latin typeface="+mn-lt"/>
                          <a:ea typeface="+mn-ea"/>
                          <a:cs typeface="+mn-cs"/>
                        </a:rPr>
                        <a:t>Age range of the student</a:t>
                      </a:r>
                    </a:p>
                  </a:txBody>
                  <a:tcPr marL="68580" marR="68580" marT="0" marB="0">
                    <a:solidFill>
                      <a:schemeClr val="accent1">
                        <a:lumMod val="20000"/>
                        <a:lumOff val="80000"/>
                      </a:schemeClr>
                    </a:solidFill>
                  </a:tcPr>
                </a:tc>
                <a:tc>
                  <a:txBody>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Calibri"/>
                          <a:ea typeface="+mn-ea"/>
                          <a:cs typeface="+mn-cs"/>
                        </a:rPr>
                        <a:t>String</a:t>
                      </a: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a:txBody>
                  <a:tcPr marL="68580" marR="68580" marT="0" marB="0">
                    <a:solidFill>
                      <a:schemeClr val="accent1">
                        <a:lumMod val="20000"/>
                        <a:lumOff val="80000"/>
                      </a:schemeClr>
                    </a:solidFill>
                  </a:tcPr>
                </a:tc>
                <a:extLst>
                  <a:ext uri="{0D108BD9-81ED-4DB2-BD59-A6C34878D82A}">
                    <a16:rowId xmlns:a16="http://schemas.microsoft.com/office/drawing/2014/main" val="1486805679"/>
                  </a:ext>
                </a:extLst>
              </a:tr>
              <a:tr h="371749">
                <a:tc>
                  <a:txBody>
                    <a:bodyPr/>
                    <a:lstStyle/>
                    <a:p>
                      <a:pPr marL="0" marR="0" algn="l" defTabSz="914400" rtl="0" eaLnBrk="1" latinLnBrk="0" hangingPunct="1">
                        <a:lnSpc>
                          <a:spcPct val="110000"/>
                        </a:lnSpc>
                        <a:spcBef>
                          <a:spcPts val="0"/>
                        </a:spcBef>
                        <a:spcAft>
                          <a:spcPts val="0"/>
                        </a:spcAft>
                      </a:pPr>
                      <a:r>
                        <a:rPr lang="en-US" sz="2400" kern="1200" dirty="0">
                          <a:solidFill>
                            <a:schemeClr val="dk1"/>
                          </a:solidFill>
                          <a:latin typeface="+mn-lt"/>
                          <a:ea typeface="+mn-ea"/>
                          <a:cs typeface="+mn-cs"/>
                        </a:rPr>
                        <a:t>Education Level</a:t>
                      </a:r>
                    </a:p>
                  </a:txBody>
                  <a:tcPr marL="68580" marR="68580" marT="0" marB="0">
                    <a:solidFill>
                      <a:schemeClr val="accent1">
                        <a:lumMod val="20000"/>
                        <a:lumOff val="80000"/>
                      </a:schemeClr>
                    </a:solidFill>
                  </a:tcPr>
                </a:tc>
                <a:tc>
                  <a:txBody>
                    <a:bodyPr/>
                    <a:lstStyle/>
                    <a:p>
                      <a:pPr marL="0" marR="0" algn="l" defTabSz="914400" rtl="0" eaLnBrk="1" latinLnBrk="0" hangingPunct="1">
                        <a:lnSpc>
                          <a:spcPct val="110000"/>
                        </a:lnSpc>
                        <a:spcBef>
                          <a:spcPts val="0"/>
                        </a:spcBef>
                        <a:spcAft>
                          <a:spcPts val="0"/>
                        </a:spcAft>
                      </a:pPr>
                      <a:r>
                        <a:rPr lang="en-US" sz="2400" kern="1200">
                          <a:solidFill>
                            <a:schemeClr val="dk1"/>
                          </a:solidFill>
                          <a:latin typeface="+mn-lt"/>
                          <a:ea typeface="+mn-ea"/>
                          <a:cs typeface="+mn-cs"/>
                        </a:rPr>
                        <a:t>Education Institution Level</a:t>
                      </a:r>
                    </a:p>
                  </a:txBody>
                  <a:tcPr marL="68580" marR="68580" marT="0" marB="0">
                    <a:solidFill>
                      <a:schemeClr val="accent1">
                        <a:lumMod val="20000"/>
                        <a:lumOff val="80000"/>
                      </a:schemeClr>
                    </a:solidFill>
                  </a:tcPr>
                </a:tc>
                <a:tc>
                  <a:txBody>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Calibri"/>
                          <a:ea typeface="+mn-ea"/>
                          <a:cs typeface="+mn-cs"/>
                        </a:rPr>
                        <a:t>String</a:t>
                      </a: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a:txBody>
                  <a:tcPr marL="68580" marR="68580" marT="0" marB="0">
                    <a:solidFill>
                      <a:schemeClr val="accent1">
                        <a:lumMod val="20000"/>
                        <a:lumOff val="80000"/>
                      </a:schemeClr>
                    </a:solidFill>
                  </a:tcPr>
                </a:tc>
                <a:extLst>
                  <a:ext uri="{0D108BD9-81ED-4DB2-BD59-A6C34878D82A}">
                    <a16:rowId xmlns:a16="http://schemas.microsoft.com/office/drawing/2014/main" val="4080386204"/>
                  </a:ext>
                </a:extLst>
              </a:tr>
              <a:tr h="371749">
                <a:tc>
                  <a:txBody>
                    <a:bodyPr/>
                    <a:lstStyle/>
                    <a:p>
                      <a:pPr marL="0" marR="0" algn="l" defTabSz="914400" rtl="0" eaLnBrk="1" latinLnBrk="0" hangingPunct="1">
                        <a:lnSpc>
                          <a:spcPct val="110000"/>
                        </a:lnSpc>
                        <a:spcBef>
                          <a:spcPts val="0"/>
                        </a:spcBef>
                        <a:spcAft>
                          <a:spcPts val="0"/>
                        </a:spcAft>
                      </a:pPr>
                      <a:r>
                        <a:rPr lang="en-US" sz="2400" kern="1200" dirty="0">
                          <a:solidFill>
                            <a:schemeClr val="dk1"/>
                          </a:solidFill>
                          <a:latin typeface="+mn-lt"/>
                          <a:ea typeface="+mn-ea"/>
                          <a:cs typeface="+mn-cs"/>
                        </a:rPr>
                        <a:t>Institution Type</a:t>
                      </a:r>
                    </a:p>
                  </a:txBody>
                  <a:tcPr marL="68580" marR="68580" marT="0" marB="0">
                    <a:solidFill>
                      <a:schemeClr val="accent1">
                        <a:lumMod val="20000"/>
                        <a:lumOff val="80000"/>
                      </a:schemeClr>
                    </a:solidFill>
                  </a:tcPr>
                </a:tc>
                <a:tc>
                  <a:txBody>
                    <a:bodyPr/>
                    <a:lstStyle/>
                    <a:p>
                      <a:pPr marL="0" marR="0" algn="l" defTabSz="914400" rtl="0" eaLnBrk="1" latinLnBrk="0" hangingPunct="1">
                        <a:lnSpc>
                          <a:spcPct val="110000"/>
                        </a:lnSpc>
                        <a:spcBef>
                          <a:spcPts val="0"/>
                        </a:spcBef>
                        <a:spcAft>
                          <a:spcPts val="0"/>
                        </a:spcAft>
                      </a:pPr>
                      <a:r>
                        <a:rPr lang="en-US" sz="2400" kern="1200" dirty="0">
                          <a:solidFill>
                            <a:schemeClr val="dk1"/>
                          </a:solidFill>
                          <a:latin typeface="+mn-lt"/>
                          <a:ea typeface="+mn-ea"/>
                          <a:cs typeface="+mn-cs"/>
                        </a:rPr>
                        <a:t>Education Institution Type</a:t>
                      </a:r>
                    </a:p>
                  </a:txBody>
                  <a:tcPr marL="68580" marR="68580" marT="0" marB="0">
                    <a:solidFill>
                      <a:schemeClr val="accent1">
                        <a:lumMod val="20000"/>
                        <a:lumOff val="80000"/>
                      </a:schemeClr>
                    </a:solidFill>
                  </a:tcPr>
                </a:tc>
                <a:tc>
                  <a:txBody>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Calibri"/>
                          <a:ea typeface="+mn-ea"/>
                          <a:cs typeface="+mn-cs"/>
                        </a:rPr>
                        <a:t>String</a:t>
                      </a: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a:txBody>
                  <a:tcPr marL="68580" marR="68580" marT="0" marB="0">
                    <a:solidFill>
                      <a:schemeClr val="accent1">
                        <a:lumMod val="20000"/>
                        <a:lumOff val="80000"/>
                      </a:schemeClr>
                    </a:solidFill>
                  </a:tcPr>
                </a:tc>
                <a:extLst>
                  <a:ext uri="{0D108BD9-81ED-4DB2-BD59-A6C34878D82A}">
                    <a16:rowId xmlns:a16="http://schemas.microsoft.com/office/drawing/2014/main" val="1885814719"/>
                  </a:ext>
                </a:extLst>
              </a:tr>
              <a:tr h="371749">
                <a:tc>
                  <a:txBody>
                    <a:bodyPr/>
                    <a:lstStyle/>
                    <a:p>
                      <a:pPr marL="0" marR="0" algn="l" defTabSz="914400" rtl="0" eaLnBrk="1" latinLnBrk="0" hangingPunct="1">
                        <a:lnSpc>
                          <a:spcPct val="110000"/>
                        </a:lnSpc>
                        <a:spcBef>
                          <a:spcPts val="0"/>
                        </a:spcBef>
                        <a:spcAft>
                          <a:spcPts val="0"/>
                        </a:spcAft>
                      </a:pPr>
                      <a:r>
                        <a:rPr lang="en-US" sz="2400" kern="1200" dirty="0">
                          <a:solidFill>
                            <a:schemeClr val="dk1"/>
                          </a:solidFill>
                          <a:latin typeface="+mn-lt"/>
                          <a:ea typeface="+mn-ea"/>
                          <a:cs typeface="+mn-cs"/>
                        </a:rPr>
                        <a:t>IT Student</a:t>
                      </a:r>
                    </a:p>
                  </a:txBody>
                  <a:tcPr marL="68580" marR="68580" marT="0" marB="0">
                    <a:solidFill>
                      <a:schemeClr val="accent1">
                        <a:lumMod val="20000"/>
                        <a:lumOff val="80000"/>
                      </a:schemeClr>
                    </a:solidFill>
                  </a:tcPr>
                </a:tc>
                <a:tc>
                  <a:txBody>
                    <a:bodyPr/>
                    <a:lstStyle/>
                    <a:p>
                      <a:pPr marL="0" marR="0" algn="l" defTabSz="914400" rtl="0" eaLnBrk="1" latinLnBrk="0" hangingPunct="1">
                        <a:lnSpc>
                          <a:spcPct val="110000"/>
                        </a:lnSpc>
                        <a:spcBef>
                          <a:spcPts val="0"/>
                        </a:spcBef>
                        <a:spcAft>
                          <a:spcPts val="0"/>
                        </a:spcAft>
                      </a:pPr>
                      <a:r>
                        <a:rPr lang="en-US" sz="2400" kern="1200" dirty="0">
                          <a:solidFill>
                            <a:schemeClr val="dk1"/>
                          </a:solidFill>
                          <a:latin typeface="+mn-lt"/>
                          <a:ea typeface="+mn-ea"/>
                          <a:cs typeface="+mn-cs"/>
                        </a:rPr>
                        <a:t>Studying as IT Student or Not</a:t>
                      </a:r>
                    </a:p>
                  </a:txBody>
                  <a:tcPr marL="68580" marR="68580" marT="0" marB="0">
                    <a:solidFill>
                      <a:schemeClr val="accent1">
                        <a:lumMod val="20000"/>
                        <a:lumOff val="80000"/>
                      </a:schemeClr>
                    </a:solidFill>
                  </a:tcPr>
                </a:tc>
                <a:tc>
                  <a:txBody>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Calibri"/>
                          <a:ea typeface="+mn-ea"/>
                          <a:cs typeface="+mn-cs"/>
                        </a:rPr>
                        <a:t>String</a:t>
                      </a: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a:txBody>
                  <a:tcPr marL="68580" marR="68580" marT="0" marB="0">
                    <a:solidFill>
                      <a:schemeClr val="accent1">
                        <a:lumMod val="20000"/>
                        <a:lumOff val="80000"/>
                      </a:schemeClr>
                    </a:solidFill>
                  </a:tcPr>
                </a:tc>
                <a:extLst>
                  <a:ext uri="{0D108BD9-81ED-4DB2-BD59-A6C34878D82A}">
                    <a16:rowId xmlns:a16="http://schemas.microsoft.com/office/drawing/2014/main" val="240871996"/>
                  </a:ext>
                </a:extLst>
              </a:tr>
              <a:tr h="371749">
                <a:tc>
                  <a:txBody>
                    <a:bodyPr/>
                    <a:lstStyle/>
                    <a:p>
                      <a:pPr marL="0" marR="0" algn="l" defTabSz="914400" rtl="0" eaLnBrk="1" latinLnBrk="0" hangingPunct="1">
                        <a:lnSpc>
                          <a:spcPct val="110000"/>
                        </a:lnSpc>
                        <a:spcBef>
                          <a:spcPts val="0"/>
                        </a:spcBef>
                        <a:spcAft>
                          <a:spcPts val="0"/>
                        </a:spcAft>
                      </a:pPr>
                      <a:r>
                        <a:rPr lang="en-US" sz="2400" kern="1200" dirty="0">
                          <a:solidFill>
                            <a:schemeClr val="dk1"/>
                          </a:solidFill>
                          <a:latin typeface="+mn-lt"/>
                          <a:ea typeface="+mn-ea"/>
                          <a:cs typeface="+mn-cs"/>
                        </a:rPr>
                        <a:t>Location</a:t>
                      </a:r>
                    </a:p>
                  </a:txBody>
                  <a:tcPr marL="68580" marR="68580" marT="0" marB="0">
                    <a:solidFill>
                      <a:schemeClr val="accent1">
                        <a:lumMod val="20000"/>
                        <a:lumOff val="80000"/>
                      </a:schemeClr>
                    </a:solidFill>
                  </a:tcPr>
                </a:tc>
                <a:tc>
                  <a:txBody>
                    <a:bodyPr/>
                    <a:lstStyle/>
                    <a:p>
                      <a:pPr marL="0" marR="0" algn="l" defTabSz="914400" rtl="0" eaLnBrk="1" latinLnBrk="0" hangingPunct="1">
                        <a:lnSpc>
                          <a:spcPct val="110000"/>
                        </a:lnSpc>
                        <a:spcBef>
                          <a:spcPts val="0"/>
                        </a:spcBef>
                        <a:spcAft>
                          <a:spcPts val="0"/>
                        </a:spcAft>
                      </a:pPr>
                      <a:r>
                        <a:rPr lang="en-US" sz="2400" kern="1200" dirty="0">
                          <a:solidFill>
                            <a:schemeClr val="dk1"/>
                          </a:solidFill>
                          <a:latin typeface="+mn-lt"/>
                          <a:ea typeface="+mn-ea"/>
                          <a:cs typeface="+mn-cs"/>
                        </a:rPr>
                        <a:t>Is Student Location in Town?</a:t>
                      </a:r>
                    </a:p>
                  </a:txBody>
                  <a:tcPr marL="68580" marR="68580" marT="0" marB="0">
                    <a:solidFill>
                      <a:schemeClr val="accent1">
                        <a:lumMod val="20000"/>
                        <a:lumOff val="80000"/>
                      </a:schemeClr>
                    </a:solidFill>
                  </a:tcPr>
                </a:tc>
                <a:tc>
                  <a:txBody>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String</a:t>
                      </a:r>
                    </a:p>
                  </a:txBody>
                  <a:tcPr marL="68580" marR="68580" marT="0" marB="0">
                    <a:solidFill>
                      <a:schemeClr val="accent1">
                        <a:lumMod val="20000"/>
                        <a:lumOff val="80000"/>
                      </a:schemeClr>
                    </a:solidFill>
                  </a:tcPr>
                </a:tc>
                <a:extLst>
                  <a:ext uri="{0D108BD9-81ED-4DB2-BD59-A6C34878D82A}">
                    <a16:rowId xmlns:a16="http://schemas.microsoft.com/office/drawing/2014/main" val="1945518852"/>
                  </a:ext>
                </a:extLst>
              </a:tr>
              <a:tr h="371749">
                <a:tc>
                  <a:txBody>
                    <a:bodyPr/>
                    <a:lstStyle/>
                    <a:p>
                      <a:pPr marL="0" marR="0" algn="l" defTabSz="914400" rtl="0" eaLnBrk="1" latinLnBrk="0" hangingPunct="1">
                        <a:lnSpc>
                          <a:spcPct val="110000"/>
                        </a:lnSpc>
                        <a:spcBef>
                          <a:spcPts val="0"/>
                        </a:spcBef>
                        <a:spcAft>
                          <a:spcPts val="0"/>
                        </a:spcAft>
                      </a:pPr>
                      <a:r>
                        <a:rPr lang="en-US" sz="2400" kern="1200" dirty="0">
                          <a:solidFill>
                            <a:schemeClr val="dk1"/>
                          </a:solidFill>
                          <a:latin typeface="+mn-lt"/>
                          <a:ea typeface="+mn-ea"/>
                          <a:cs typeface="+mn-cs"/>
                        </a:rPr>
                        <a:t>Load-Shedding</a:t>
                      </a:r>
                    </a:p>
                  </a:txBody>
                  <a:tcPr marL="68580" marR="68580" marT="0" marB="0">
                    <a:solidFill>
                      <a:schemeClr val="accent1">
                        <a:lumMod val="20000"/>
                        <a:lumOff val="80000"/>
                      </a:schemeClr>
                    </a:solidFill>
                  </a:tcPr>
                </a:tc>
                <a:tc>
                  <a:txBody>
                    <a:bodyPr/>
                    <a:lstStyle/>
                    <a:p>
                      <a:pPr marL="0" marR="0" algn="l" defTabSz="914400" rtl="0" eaLnBrk="1" latinLnBrk="0" hangingPunct="1">
                        <a:lnSpc>
                          <a:spcPct val="110000"/>
                        </a:lnSpc>
                        <a:spcBef>
                          <a:spcPts val="0"/>
                        </a:spcBef>
                        <a:spcAft>
                          <a:spcPts val="0"/>
                        </a:spcAft>
                      </a:pPr>
                      <a:r>
                        <a:rPr lang="en-US" sz="2400" kern="1200" dirty="0">
                          <a:solidFill>
                            <a:schemeClr val="dk1"/>
                          </a:solidFill>
                          <a:latin typeface="+mn-lt"/>
                          <a:ea typeface="+mn-ea"/>
                          <a:cs typeface="+mn-cs"/>
                        </a:rPr>
                        <a:t>Level of load shedding</a:t>
                      </a:r>
                    </a:p>
                  </a:txBody>
                  <a:tcPr marL="68580" marR="68580" marT="0" marB="0">
                    <a:solidFill>
                      <a:schemeClr val="accent1">
                        <a:lumMod val="20000"/>
                        <a:lumOff val="80000"/>
                      </a:schemeClr>
                    </a:solidFill>
                  </a:tcPr>
                </a:tc>
                <a:tc>
                  <a:txBody>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Calibri"/>
                          <a:ea typeface="+mn-ea"/>
                          <a:cs typeface="+mn-cs"/>
                        </a:rPr>
                        <a:t>String</a:t>
                      </a: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a:txBody>
                  <a:tcPr marL="68580" marR="68580" marT="0" marB="0">
                    <a:solidFill>
                      <a:schemeClr val="accent1">
                        <a:lumMod val="20000"/>
                        <a:lumOff val="80000"/>
                      </a:schemeClr>
                    </a:solidFill>
                  </a:tcPr>
                </a:tc>
                <a:extLst>
                  <a:ext uri="{0D108BD9-81ED-4DB2-BD59-A6C34878D82A}">
                    <a16:rowId xmlns:a16="http://schemas.microsoft.com/office/drawing/2014/main" val="55210913"/>
                  </a:ext>
                </a:extLst>
              </a:tr>
              <a:tr h="663494">
                <a:tc>
                  <a:txBody>
                    <a:bodyPr/>
                    <a:lstStyle/>
                    <a:p>
                      <a:pPr marL="0" marR="0" algn="l" defTabSz="914400" rtl="0" eaLnBrk="1" latinLnBrk="0" hangingPunct="1">
                        <a:lnSpc>
                          <a:spcPct val="110000"/>
                        </a:lnSpc>
                        <a:spcBef>
                          <a:spcPts val="0"/>
                        </a:spcBef>
                        <a:spcAft>
                          <a:spcPts val="0"/>
                        </a:spcAft>
                      </a:pPr>
                      <a:r>
                        <a:rPr lang="en-US" sz="2400" kern="1200" dirty="0">
                          <a:solidFill>
                            <a:schemeClr val="dk1"/>
                          </a:solidFill>
                          <a:latin typeface="+mn-lt"/>
                          <a:ea typeface="+mn-ea"/>
                          <a:cs typeface="+mn-cs"/>
                        </a:rPr>
                        <a:t>Financial Condition</a:t>
                      </a:r>
                    </a:p>
                  </a:txBody>
                  <a:tcPr marL="68580" marR="68580" marT="0" marB="0">
                    <a:solidFill>
                      <a:schemeClr val="accent1">
                        <a:lumMod val="20000"/>
                        <a:lumOff val="80000"/>
                      </a:schemeClr>
                    </a:solidFill>
                  </a:tcPr>
                </a:tc>
                <a:tc>
                  <a:txBody>
                    <a:bodyPr/>
                    <a:lstStyle/>
                    <a:p>
                      <a:pPr marL="0" marR="0" algn="l" defTabSz="914400" rtl="0" eaLnBrk="1" latinLnBrk="0" hangingPunct="1">
                        <a:lnSpc>
                          <a:spcPct val="110000"/>
                        </a:lnSpc>
                        <a:spcBef>
                          <a:spcPts val="0"/>
                        </a:spcBef>
                        <a:spcAft>
                          <a:spcPts val="0"/>
                        </a:spcAft>
                      </a:pPr>
                      <a:r>
                        <a:rPr lang="en-US" sz="2400" kern="1200" dirty="0">
                          <a:solidFill>
                            <a:schemeClr val="dk1"/>
                          </a:solidFill>
                          <a:latin typeface="+mn-lt"/>
                          <a:ea typeface="+mn-ea"/>
                          <a:cs typeface="+mn-cs"/>
                        </a:rPr>
                        <a:t>Financial Condition of Family</a:t>
                      </a:r>
                    </a:p>
                  </a:txBody>
                  <a:tcPr marL="68580" marR="68580" marT="0" marB="0">
                    <a:solidFill>
                      <a:schemeClr val="accent1">
                        <a:lumMod val="20000"/>
                        <a:lumOff val="80000"/>
                      </a:schemeClr>
                    </a:solidFill>
                  </a:tcPr>
                </a:tc>
                <a:tc>
                  <a:txBody>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String</a:t>
                      </a:r>
                    </a:p>
                  </a:txBody>
                  <a:tcPr marL="68580" marR="68580" marT="0" marB="0">
                    <a:solidFill>
                      <a:schemeClr val="accent1">
                        <a:lumMod val="20000"/>
                        <a:lumOff val="80000"/>
                      </a:schemeClr>
                    </a:solidFill>
                  </a:tcPr>
                </a:tc>
                <a:extLst>
                  <a:ext uri="{0D108BD9-81ED-4DB2-BD59-A6C34878D82A}">
                    <a16:rowId xmlns:a16="http://schemas.microsoft.com/office/drawing/2014/main" val="2448296823"/>
                  </a:ext>
                </a:extLst>
              </a:tr>
              <a:tr h="558472">
                <a:tc>
                  <a:txBody>
                    <a:bodyPr/>
                    <a:lstStyle/>
                    <a:p>
                      <a:pPr marL="0" marR="0" algn="l" defTabSz="914400" rtl="0" eaLnBrk="1" latinLnBrk="0" hangingPunct="1">
                        <a:lnSpc>
                          <a:spcPct val="110000"/>
                        </a:lnSpc>
                        <a:spcBef>
                          <a:spcPts val="0"/>
                        </a:spcBef>
                        <a:spcAft>
                          <a:spcPts val="0"/>
                        </a:spcAft>
                      </a:pPr>
                      <a:r>
                        <a:rPr lang="en-US" sz="2400" kern="1200" dirty="0">
                          <a:solidFill>
                            <a:schemeClr val="dk1"/>
                          </a:solidFill>
                          <a:latin typeface="+mn-lt"/>
                          <a:ea typeface="+mn-ea"/>
                          <a:cs typeface="+mn-cs"/>
                        </a:rPr>
                        <a:t>Internet Type</a:t>
                      </a:r>
                    </a:p>
                  </a:txBody>
                  <a:tcPr marL="68580" marR="68580" marT="0" marB="0">
                    <a:solidFill>
                      <a:schemeClr val="accent1">
                        <a:lumMod val="20000"/>
                        <a:lumOff val="80000"/>
                      </a:schemeClr>
                    </a:solidFill>
                  </a:tcPr>
                </a:tc>
                <a:tc>
                  <a:txBody>
                    <a:bodyPr/>
                    <a:lstStyle/>
                    <a:p>
                      <a:pPr marL="0" marR="0" algn="l" defTabSz="914400" rtl="0" eaLnBrk="1" latinLnBrk="0" hangingPunct="1">
                        <a:lnSpc>
                          <a:spcPct val="110000"/>
                        </a:lnSpc>
                        <a:spcBef>
                          <a:spcPts val="0"/>
                        </a:spcBef>
                        <a:spcAft>
                          <a:spcPts val="0"/>
                        </a:spcAft>
                      </a:pPr>
                      <a:r>
                        <a:rPr lang="en-US" sz="2400" kern="1200" dirty="0">
                          <a:solidFill>
                            <a:schemeClr val="dk1"/>
                          </a:solidFill>
                          <a:latin typeface="+mn-lt"/>
                          <a:ea typeface="+mn-ea"/>
                          <a:cs typeface="+mn-cs"/>
                        </a:rPr>
                        <a:t>Internet type used mostly in device</a:t>
                      </a:r>
                    </a:p>
                  </a:txBody>
                  <a:tcPr marL="68580" marR="68580" marT="0" marB="0">
                    <a:solidFill>
                      <a:schemeClr val="accent1">
                        <a:lumMod val="20000"/>
                        <a:lumOff val="80000"/>
                      </a:schemeClr>
                    </a:solidFill>
                  </a:tcPr>
                </a:tc>
                <a:tc>
                  <a:txBody>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Calibri"/>
                          <a:ea typeface="+mn-ea"/>
                          <a:cs typeface="+mn-cs"/>
                        </a:rPr>
                        <a:t>String</a:t>
                      </a: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a:txBody>
                  <a:tcPr marL="68580" marR="68580" marT="0" marB="0">
                    <a:solidFill>
                      <a:schemeClr val="accent1">
                        <a:lumMod val="20000"/>
                        <a:lumOff val="80000"/>
                      </a:schemeClr>
                    </a:solidFill>
                  </a:tcPr>
                </a:tc>
                <a:extLst>
                  <a:ext uri="{0D108BD9-81ED-4DB2-BD59-A6C34878D82A}">
                    <a16:rowId xmlns:a16="http://schemas.microsoft.com/office/drawing/2014/main" val="1392631698"/>
                  </a:ext>
                </a:extLst>
              </a:tr>
              <a:tr h="371749">
                <a:tc>
                  <a:txBody>
                    <a:bodyPr/>
                    <a:lstStyle/>
                    <a:p>
                      <a:pPr marL="0" marR="0" algn="l" defTabSz="914400" rtl="0" eaLnBrk="1" latinLnBrk="0" hangingPunct="1">
                        <a:lnSpc>
                          <a:spcPct val="110000"/>
                        </a:lnSpc>
                        <a:spcBef>
                          <a:spcPts val="0"/>
                        </a:spcBef>
                        <a:spcAft>
                          <a:spcPts val="0"/>
                        </a:spcAft>
                      </a:pPr>
                      <a:r>
                        <a:rPr lang="en-US" sz="2400" kern="1200" dirty="0">
                          <a:solidFill>
                            <a:schemeClr val="dk1"/>
                          </a:solidFill>
                          <a:latin typeface="+mn-lt"/>
                          <a:ea typeface="+mn-ea"/>
                          <a:cs typeface="+mn-cs"/>
                        </a:rPr>
                        <a:t>Class Duration</a:t>
                      </a:r>
                    </a:p>
                  </a:txBody>
                  <a:tcPr marL="68580" marR="68580" marT="0" marB="0">
                    <a:solidFill>
                      <a:schemeClr val="accent1">
                        <a:lumMod val="20000"/>
                        <a:lumOff val="80000"/>
                      </a:schemeClr>
                    </a:solidFill>
                  </a:tcPr>
                </a:tc>
                <a:tc>
                  <a:txBody>
                    <a:bodyPr/>
                    <a:lstStyle/>
                    <a:p>
                      <a:pPr marL="0" marR="0" algn="l" defTabSz="914400" rtl="0" eaLnBrk="1" latinLnBrk="0" hangingPunct="1">
                        <a:lnSpc>
                          <a:spcPct val="110000"/>
                        </a:lnSpc>
                        <a:spcBef>
                          <a:spcPts val="0"/>
                        </a:spcBef>
                        <a:spcAft>
                          <a:spcPts val="0"/>
                        </a:spcAft>
                      </a:pPr>
                      <a:r>
                        <a:rPr lang="en-US" sz="2400" kern="1200" dirty="0">
                          <a:solidFill>
                            <a:schemeClr val="dk1"/>
                          </a:solidFill>
                          <a:latin typeface="+mn-lt"/>
                          <a:ea typeface="+mn-ea"/>
                          <a:cs typeface="+mn-cs"/>
                        </a:rPr>
                        <a:t>Daily class duration (in hours)</a:t>
                      </a:r>
                    </a:p>
                  </a:txBody>
                  <a:tcPr marL="68580" marR="68580" marT="0" marB="0">
                    <a:solidFill>
                      <a:schemeClr val="accent1">
                        <a:lumMod val="20000"/>
                        <a:lumOff val="80000"/>
                      </a:schemeClr>
                    </a:solidFill>
                  </a:tcPr>
                </a:tc>
                <a:tc>
                  <a:txBody>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String</a:t>
                      </a:r>
                    </a:p>
                  </a:txBody>
                  <a:tcPr marL="68580" marR="68580" marT="0" marB="0">
                    <a:solidFill>
                      <a:schemeClr val="accent1">
                        <a:lumMod val="20000"/>
                        <a:lumOff val="80000"/>
                      </a:schemeClr>
                    </a:solidFill>
                  </a:tcPr>
                </a:tc>
                <a:extLst>
                  <a:ext uri="{0D108BD9-81ED-4DB2-BD59-A6C34878D82A}">
                    <a16:rowId xmlns:a16="http://schemas.microsoft.com/office/drawing/2014/main" val="3718028203"/>
                  </a:ext>
                </a:extLst>
              </a:tr>
              <a:tr h="558472">
                <a:tc>
                  <a:txBody>
                    <a:bodyPr/>
                    <a:lstStyle/>
                    <a:p>
                      <a:pPr marL="0" marR="0" algn="l" defTabSz="914400" rtl="0" eaLnBrk="1" latinLnBrk="0" hangingPunct="1">
                        <a:lnSpc>
                          <a:spcPct val="110000"/>
                        </a:lnSpc>
                        <a:spcBef>
                          <a:spcPts val="0"/>
                        </a:spcBef>
                        <a:spcAft>
                          <a:spcPts val="0"/>
                        </a:spcAft>
                      </a:pPr>
                      <a:r>
                        <a:rPr lang="en-US" sz="2400" kern="1200">
                          <a:solidFill>
                            <a:schemeClr val="dk1"/>
                          </a:solidFill>
                          <a:latin typeface="+mn-lt"/>
                          <a:ea typeface="+mn-ea"/>
                          <a:cs typeface="+mn-cs"/>
                        </a:rPr>
                        <a:t>Self LMS</a:t>
                      </a:r>
                    </a:p>
                  </a:txBody>
                  <a:tcPr marL="68580" marR="68580" marT="0" marB="0">
                    <a:solidFill>
                      <a:schemeClr val="accent1">
                        <a:lumMod val="20000"/>
                        <a:lumOff val="80000"/>
                      </a:schemeClr>
                    </a:solidFill>
                  </a:tcPr>
                </a:tc>
                <a:tc>
                  <a:txBody>
                    <a:bodyPr/>
                    <a:lstStyle/>
                    <a:p>
                      <a:pPr marL="0" marR="0" algn="l" defTabSz="914400" rtl="0" eaLnBrk="1" latinLnBrk="0" hangingPunct="1">
                        <a:lnSpc>
                          <a:spcPct val="110000"/>
                        </a:lnSpc>
                        <a:spcBef>
                          <a:spcPts val="0"/>
                        </a:spcBef>
                        <a:spcAft>
                          <a:spcPts val="0"/>
                        </a:spcAft>
                      </a:pPr>
                      <a:r>
                        <a:rPr lang="en-US" sz="2400" kern="1200" dirty="0">
                          <a:solidFill>
                            <a:schemeClr val="dk1"/>
                          </a:solidFill>
                          <a:latin typeface="+mn-lt"/>
                          <a:ea typeface="+mn-ea"/>
                          <a:cs typeface="+mn-cs"/>
                        </a:rPr>
                        <a:t>Institution’s Own LMS Availability</a:t>
                      </a:r>
                    </a:p>
                  </a:txBody>
                  <a:tcPr marL="68580" marR="68580" marT="0" marB="0">
                    <a:solidFill>
                      <a:schemeClr val="accent1">
                        <a:lumMod val="20000"/>
                        <a:lumOff val="80000"/>
                      </a:schemeClr>
                    </a:solidFill>
                  </a:tcPr>
                </a:tc>
                <a:tc>
                  <a:txBody>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String</a:t>
                      </a:r>
                    </a:p>
                  </a:txBody>
                  <a:tcPr marL="68580" marR="68580" marT="0" marB="0">
                    <a:solidFill>
                      <a:schemeClr val="accent1">
                        <a:lumMod val="20000"/>
                        <a:lumOff val="80000"/>
                      </a:schemeClr>
                    </a:solidFill>
                  </a:tcPr>
                </a:tc>
                <a:extLst>
                  <a:ext uri="{0D108BD9-81ED-4DB2-BD59-A6C34878D82A}">
                    <a16:rowId xmlns:a16="http://schemas.microsoft.com/office/drawing/2014/main" val="3963870633"/>
                  </a:ext>
                </a:extLst>
              </a:tr>
              <a:tr h="63412">
                <a:tc>
                  <a:txBody>
                    <a:bodyPr/>
                    <a:lstStyle/>
                    <a:p>
                      <a:pPr marL="0" marR="0" algn="l" defTabSz="914400" rtl="0" eaLnBrk="1" latinLnBrk="0" hangingPunct="1">
                        <a:lnSpc>
                          <a:spcPct val="110000"/>
                        </a:lnSpc>
                        <a:spcBef>
                          <a:spcPts val="0"/>
                        </a:spcBef>
                        <a:spcAft>
                          <a:spcPts val="0"/>
                        </a:spcAft>
                      </a:pPr>
                      <a:r>
                        <a:rPr lang="en-US" sz="2400" kern="1200">
                          <a:solidFill>
                            <a:schemeClr val="dk1"/>
                          </a:solidFill>
                          <a:latin typeface="+mn-lt"/>
                          <a:ea typeface="+mn-ea"/>
                          <a:cs typeface="+mn-cs"/>
                        </a:rPr>
                        <a:t>Device</a:t>
                      </a:r>
                    </a:p>
                  </a:txBody>
                  <a:tcPr marL="68580" marR="68580" marT="0" marB="0">
                    <a:solidFill>
                      <a:schemeClr val="accent1">
                        <a:lumMod val="20000"/>
                        <a:lumOff val="80000"/>
                      </a:schemeClr>
                    </a:solidFill>
                  </a:tcPr>
                </a:tc>
                <a:tc>
                  <a:txBody>
                    <a:bodyPr/>
                    <a:lstStyle/>
                    <a:p>
                      <a:pPr marL="0" marR="0" algn="l" defTabSz="914400" rtl="0" eaLnBrk="1" latinLnBrk="0" hangingPunct="1">
                        <a:lnSpc>
                          <a:spcPct val="110000"/>
                        </a:lnSpc>
                        <a:spcBef>
                          <a:spcPts val="0"/>
                        </a:spcBef>
                        <a:spcAft>
                          <a:spcPts val="0"/>
                        </a:spcAft>
                      </a:pPr>
                      <a:r>
                        <a:rPr lang="en-US" sz="2400" kern="1200" dirty="0">
                          <a:solidFill>
                            <a:schemeClr val="dk1"/>
                          </a:solidFill>
                          <a:latin typeface="+mn-lt"/>
                          <a:ea typeface="+mn-ea"/>
                          <a:cs typeface="+mn-cs"/>
                        </a:rPr>
                        <a:t>Device Used mostly in Class</a:t>
                      </a:r>
                    </a:p>
                  </a:txBody>
                  <a:tcPr marL="68580" marR="68580" marT="0" marB="0">
                    <a:solidFill>
                      <a:schemeClr val="accent1">
                        <a:lumMod val="20000"/>
                        <a:lumOff val="80000"/>
                      </a:schemeClr>
                    </a:solidFill>
                  </a:tcPr>
                </a:tc>
                <a:tc>
                  <a:txBody>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Calibri"/>
                          <a:ea typeface="+mn-ea"/>
                          <a:cs typeface="+mn-cs"/>
                        </a:rPr>
                        <a:t>String</a:t>
                      </a: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a:txBody>
                  <a:tcPr marL="68580" marR="68580" marT="0" marB="0">
                    <a:solidFill>
                      <a:schemeClr val="accent1">
                        <a:lumMod val="20000"/>
                        <a:lumOff val="80000"/>
                      </a:schemeClr>
                    </a:solidFill>
                  </a:tcPr>
                </a:tc>
                <a:extLst>
                  <a:ext uri="{0D108BD9-81ED-4DB2-BD59-A6C34878D82A}">
                    <a16:rowId xmlns:a16="http://schemas.microsoft.com/office/drawing/2014/main" val="943190905"/>
                  </a:ext>
                </a:extLst>
              </a:tr>
              <a:tr h="558472">
                <a:tc>
                  <a:txBody>
                    <a:bodyPr/>
                    <a:lstStyle/>
                    <a:p>
                      <a:pPr marL="0" marR="0" algn="l" defTabSz="914400" rtl="0" eaLnBrk="1" latinLnBrk="0" hangingPunct="1">
                        <a:lnSpc>
                          <a:spcPct val="110000"/>
                        </a:lnSpc>
                        <a:spcBef>
                          <a:spcPts val="0"/>
                        </a:spcBef>
                        <a:spcAft>
                          <a:spcPts val="0"/>
                        </a:spcAft>
                      </a:pPr>
                      <a:r>
                        <a:rPr lang="en-US" sz="2400" kern="1200" dirty="0">
                          <a:solidFill>
                            <a:schemeClr val="dk1"/>
                          </a:solidFill>
                          <a:latin typeface="+mn-lt"/>
                          <a:ea typeface="+mn-ea"/>
                          <a:cs typeface="+mn-cs"/>
                        </a:rPr>
                        <a:t>Adaptability Level</a:t>
                      </a:r>
                    </a:p>
                  </a:txBody>
                  <a:tcPr marL="68580" marR="68580" marT="0" marB="0">
                    <a:solidFill>
                      <a:schemeClr val="accent1">
                        <a:lumMod val="20000"/>
                        <a:lumOff val="80000"/>
                      </a:schemeClr>
                    </a:solidFill>
                  </a:tcPr>
                </a:tc>
                <a:tc>
                  <a:txBody>
                    <a:bodyPr/>
                    <a:lstStyle/>
                    <a:p>
                      <a:pPr marL="0" marR="0" algn="l" defTabSz="914400" rtl="0" eaLnBrk="1" latinLnBrk="0" hangingPunct="1">
                        <a:lnSpc>
                          <a:spcPct val="110000"/>
                        </a:lnSpc>
                        <a:spcBef>
                          <a:spcPts val="0"/>
                        </a:spcBef>
                        <a:spcAft>
                          <a:spcPts val="0"/>
                        </a:spcAft>
                      </a:pPr>
                      <a:r>
                        <a:rPr lang="en-US" sz="2400" kern="1200" dirty="0">
                          <a:solidFill>
                            <a:schemeClr val="dk1"/>
                          </a:solidFill>
                          <a:latin typeface="+mn-lt"/>
                          <a:ea typeface="+mn-ea"/>
                          <a:cs typeface="+mn-cs"/>
                        </a:rPr>
                        <a:t>Adaptability level of the student</a:t>
                      </a:r>
                    </a:p>
                  </a:txBody>
                  <a:tcPr marL="68580" marR="68580" marT="0" marB="0">
                    <a:solidFill>
                      <a:schemeClr val="accent1">
                        <a:lumMod val="20000"/>
                        <a:lumOff val="80000"/>
                      </a:schemeClr>
                    </a:solidFill>
                  </a:tcPr>
                </a:tc>
                <a:tc>
                  <a:txBody>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String</a:t>
                      </a:r>
                    </a:p>
                  </a:txBody>
                  <a:tcPr marL="68580" marR="68580" marT="0" marB="0">
                    <a:solidFill>
                      <a:schemeClr val="accent1">
                        <a:lumMod val="20000"/>
                        <a:lumOff val="80000"/>
                      </a:schemeClr>
                    </a:solidFill>
                  </a:tcPr>
                </a:tc>
                <a:extLst>
                  <a:ext uri="{0D108BD9-81ED-4DB2-BD59-A6C34878D82A}">
                    <a16:rowId xmlns:a16="http://schemas.microsoft.com/office/drawing/2014/main" val="1862442641"/>
                  </a:ext>
                </a:extLst>
              </a:tr>
            </a:tbl>
          </a:graphicData>
        </a:graphic>
      </p:graphicFrame>
      <p:sp>
        <p:nvSpPr>
          <p:cNvPr id="12" name="TextBox 22">
            <a:extLst>
              <a:ext uri="{FF2B5EF4-FFF2-40B4-BE49-F238E27FC236}">
                <a16:creationId xmlns:a16="http://schemas.microsoft.com/office/drawing/2014/main" id="{FCE2351E-D188-A9FD-D70B-86CC52846852}"/>
              </a:ext>
            </a:extLst>
          </p:cNvPr>
          <p:cNvSpPr txBox="1"/>
          <p:nvPr/>
        </p:nvSpPr>
        <p:spPr>
          <a:xfrm>
            <a:off x="242207" y="1929156"/>
            <a:ext cx="9692473" cy="461665"/>
          </a:xfrm>
          <a:prstGeom prst="rect">
            <a:avLst/>
          </a:prstGeom>
          <a:ln>
            <a:noFill/>
          </a:ln>
        </p:spPr>
        <p:style>
          <a:lnRef idx="2">
            <a:schemeClr val="accent3"/>
          </a:lnRef>
          <a:fillRef idx="1">
            <a:schemeClr val="lt1"/>
          </a:fillRef>
          <a:effectRef idx="0">
            <a:schemeClr val="accent3"/>
          </a:effectRef>
          <a:fontRef idx="minor">
            <a:schemeClr val="dk1"/>
          </a:fontRef>
        </p:style>
        <p:txBody>
          <a:bodyPr wrap="square" lIns="0" tIns="0" rIns="0" bIns="0" rtlCol="0" anchor="t">
            <a:spAutoFit/>
          </a:bodyPr>
          <a:lstStyle/>
          <a:p>
            <a:pPr algn="ctr">
              <a:lnSpc>
                <a:spcPts val="3600"/>
              </a:lnSpc>
            </a:pPr>
            <a:r>
              <a:rPr lang="en-US" sz="3000" dirty="0">
                <a:solidFill>
                  <a:srgbClr val="545454"/>
                </a:solidFill>
                <a:latin typeface="DM Sans"/>
              </a:rPr>
              <a:t>¹ Students Adaptability Level in Online Education</a:t>
            </a:r>
          </a:p>
        </p:txBody>
      </p:sp>
      <p:sp>
        <p:nvSpPr>
          <p:cNvPr id="13" name="TextBox 12">
            <a:extLst>
              <a:ext uri="{FF2B5EF4-FFF2-40B4-BE49-F238E27FC236}">
                <a16:creationId xmlns:a16="http://schemas.microsoft.com/office/drawing/2014/main" id="{2F882D73-B257-7443-4759-8D97B080F15A}"/>
              </a:ext>
            </a:extLst>
          </p:cNvPr>
          <p:cNvSpPr txBox="1"/>
          <p:nvPr/>
        </p:nvSpPr>
        <p:spPr>
          <a:xfrm>
            <a:off x="304800" y="9399740"/>
            <a:ext cx="10804071" cy="369332"/>
          </a:xfrm>
          <a:prstGeom prst="rect">
            <a:avLst/>
          </a:prstGeom>
          <a:solidFill>
            <a:schemeClr val="bg1"/>
          </a:solidFill>
          <a:ln>
            <a:solidFill>
              <a:schemeClr val="bg1"/>
            </a:solidFill>
          </a:ln>
        </p:spPr>
        <p:txBody>
          <a:bodyPr wrap="square">
            <a:spAutoFit/>
          </a:bodyPr>
          <a:lstStyle/>
          <a:p>
            <a:pPr>
              <a:spcAft>
                <a:spcPts val="1800"/>
              </a:spcAft>
            </a:pPr>
            <a:r>
              <a:rPr lang="en-US" sz="1600" b="1" i="0" dirty="0">
                <a:solidFill>
                  <a:srgbClr val="212529"/>
                </a:solidFill>
                <a:effectLst/>
                <a:latin typeface="system-ui"/>
              </a:rPr>
              <a:t>¹ </a:t>
            </a:r>
            <a:r>
              <a:rPr lang="en-US" u="sng" dirty="0">
                <a:hlinkClick r:id="rId5"/>
              </a:rPr>
              <a:t>https://www.kaggle.com/datasets/mdmahmudulhasansuzan/students-adaptability-level-in-online-education</a:t>
            </a:r>
            <a:r>
              <a:rPr lang="en-US" sz="1600" dirty="0"/>
              <a:t> </a:t>
            </a:r>
            <a:endParaRPr lang="en-US" sz="1600" u="sng" dirty="0">
              <a:solidFill>
                <a:srgbClr val="666660"/>
              </a:solidFill>
              <a:latin typeface="Helvetica" pitchFamily="2" charset="0"/>
              <a:ea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B519BA7D-B1C6-2056-97F1-160217065C77}"/>
              </a:ext>
            </a:extLst>
          </p:cNvPr>
          <p:cNvSpPr txBox="1"/>
          <p:nvPr/>
        </p:nvSpPr>
        <p:spPr>
          <a:xfrm>
            <a:off x="11023666" y="5502060"/>
            <a:ext cx="1265151" cy="400110"/>
          </a:xfrm>
          <a:prstGeom prst="rect">
            <a:avLst/>
          </a:prstGeom>
          <a:noFill/>
        </p:spPr>
        <p:txBody>
          <a:bodyPr wrap="square" rtlCol="0">
            <a:spAutoFit/>
          </a:bodyPr>
          <a:lstStyle/>
          <a:p>
            <a:r>
              <a:rPr lang="en-US" sz="2000" dirty="0">
                <a:solidFill>
                  <a:srgbClr val="FEFFFD"/>
                </a:solidFill>
                <a:latin typeface="Inter"/>
              </a:rPr>
              <a:t>Features</a:t>
            </a:r>
          </a:p>
        </p:txBody>
      </p:sp>
      <p:sp>
        <p:nvSpPr>
          <p:cNvPr id="16" name="Right Brace 15">
            <a:extLst>
              <a:ext uri="{FF2B5EF4-FFF2-40B4-BE49-F238E27FC236}">
                <a16:creationId xmlns:a16="http://schemas.microsoft.com/office/drawing/2014/main" id="{516AA17C-06F6-64CC-D3B0-B89D78D607C3}"/>
              </a:ext>
            </a:extLst>
          </p:cNvPr>
          <p:cNvSpPr/>
          <p:nvPr/>
        </p:nvSpPr>
        <p:spPr>
          <a:xfrm>
            <a:off x="9916256" y="3199287"/>
            <a:ext cx="1074650" cy="4992791"/>
          </a:xfrm>
          <a:prstGeom prst="rightBrace">
            <a:avLst>
              <a:gd name="adj1" fmla="val 8333"/>
              <a:gd name="adj2" fmla="val 50704"/>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Right Brace 16">
            <a:extLst>
              <a:ext uri="{FF2B5EF4-FFF2-40B4-BE49-F238E27FC236}">
                <a16:creationId xmlns:a16="http://schemas.microsoft.com/office/drawing/2014/main" id="{ECC1030B-EC61-2573-0351-56356D6B2905}"/>
              </a:ext>
            </a:extLst>
          </p:cNvPr>
          <p:cNvSpPr/>
          <p:nvPr/>
        </p:nvSpPr>
        <p:spPr>
          <a:xfrm>
            <a:off x="9906000" y="8344305"/>
            <a:ext cx="868078" cy="580433"/>
          </a:xfrm>
          <a:prstGeom prst="rightBrace">
            <a:avLst/>
          </a:prstGeom>
          <a:ln w="1905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TextBox 17">
            <a:extLst>
              <a:ext uri="{FF2B5EF4-FFF2-40B4-BE49-F238E27FC236}">
                <a16:creationId xmlns:a16="http://schemas.microsoft.com/office/drawing/2014/main" id="{FC7C58D9-11AA-CECC-2CC4-EF654351911D}"/>
              </a:ext>
            </a:extLst>
          </p:cNvPr>
          <p:cNvSpPr txBox="1"/>
          <p:nvPr/>
        </p:nvSpPr>
        <p:spPr>
          <a:xfrm>
            <a:off x="10824473" y="8434466"/>
            <a:ext cx="1074650" cy="400110"/>
          </a:xfrm>
          <a:prstGeom prst="rect">
            <a:avLst/>
          </a:prstGeom>
          <a:noFill/>
        </p:spPr>
        <p:txBody>
          <a:bodyPr wrap="square" rtlCol="0">
            <a:spAutoFit/>
          </a:bodyPr>
          <a:lstStyle/>
          <a:p>
            <a:r>
              <a:rPr lang="en-US" sz="2000" dirty="0">
                <a:solidFill>
                  <a:srgbClr val="FEFFFD"/>
                </a:solidFill>
                <a:latin typeface="Inter"/>
              </a:rPr>
              <a:t>Label</a:t>
            </a:r>
          </a:p>
        </p:txBody>
      </p:sp>
      <p:sp>
        <p:nvSpPr>
          <p:cNvPr id="20" name="TextBox 19">
            <a:extLst>
              <a:ext uri="{FF2B5EF4-FFF2-40B4-BE49-F238E27FC236}">
                <a16:creationId xmlns:a16="http://schemas.microsoft.com/office/drawing/2014/main" id="{BE257D69-5F38-0A63-2D8B-E5E1DEBA721A}"/>
              </a:ext>
            </a:extLst>
          </p:cNvPr>
          <p:cNvSpPr txBox="1"/>
          <p:nvPr/>
        </p:nvSpPr>
        <p:spPr>
          <a:xfrm>
            <a:off x="12765747" y="3172910"/>
            <a:ext cx="5045321" cy="1200329"/>
          </a:xfrm>
          <a:prstGeom prst="rect">
            <a:avLst/>
          </a:prstGeom>
          <a:noFill/>
          <a:ln>
            <a:solidFill>
              <a:schemeClr val="bg1"/>
            </a:solidFill>
          </a:ln>
        </p:spPr>
        <p:txBody>
          <a:bodyPr wrap="square" rtlCol="0">
            <a:spAutoFit/>
          </a:bodyPr>
          <a:lstStyle/>
          <a:p>
            <a:pPr marL="342900" indent="-342900">
              <a:buFont typeface="Courier New" panose="02070309020205020404" pitchFamily="49" charset="0"/>
              <a:buChar char="o"/>
            </a:pPr>
            <a:r>
              <a:rPr lang="en-US" sz="2400" b="1" dirty="0">
                <a:solidFill>
                  <a:srgbClr val="FEFFFD"/>
                </a:solidFill>
                <a:latin typeface="Inter"/>
              </a:rPr>
              <a:t>Data Source: </a:t>
            </a:r>
            <a:r>
              <a:rPr lang="en-US" sz="2400" dirty="0">
                <a:solidFill>
                  <a:srgbClr val="FEFFFD"/>
                </a:solidFill>
                <a:latin typeface="Inter"/>
              </a:rPr>
              <a:t>Kaggle</a:t>
            </a:r>
          </a:p>
          <a:p>
            <a:endParaRPr lang="en-US" sz="2400" dirty="0">
              <a:solidFill>
                <a:srgbClr val="FEFFFD"/>
              </a:solidFill>
              <a:latin typeface="Inter"/>
            </a:endParaRPr>
          </a:p>
          <a:p>
            <a:pPr marL="342900" indent="-342900">
              <a:buFont typeface="Courier New" panose="02070309020205020404" pitchFamily="49" charset="0"/>
              <a:buChar char="o"/>
            </a:pPr>
            <a:r>
              <a:rPr lang="en-US" sz="2400" b="1" dirty="0">
                <a:solidFill>
                  <a:srgbClr val="FEFFFD"/>
                </a:solidFill>
                <a:latin typeface="Inter"/>
              </a:rPr>
              <a:t>Total Rows: </a:t>
            </a:r>
            <a:r>
              <a:rPr lang="en-US" sz="2400" dirty="0">
                <a:solidFill>
                  <a:srgbClr val="FEFFFD"/>
                </a:solidFill>
                <a:latin typeface="Inter"/>
              </a:rPr>
              <a:t>1205 Rows </a:t>
            </a:r>
          </a:p>
        </p:txBody>
      </p:sp>
      <p:sp>
        <p:nvSpPr>
          <p:cNvPr id="21" name="TextBox 20">
            <a:extLst>
              <a:ext uri="{FF2B5EF4-FFF2-40B4-BE49-F238E27FC236}">
                <a16:creationId xmlns:a16="http://schemas.microsoft.com/office/drawing/2014/main" id="{AA5739F0-467F-0445-4D7E-0569956CDF12}"/>
              </a:ext>
            </a:extLst>
          </p:cNvPr>
          <p:cNvSpPr txBox="1"/>
          <p:nvPr/>
        </p:nvSpPr>
        <p:spPr>
          <a:xfrm>
            <a:off x="12742301" y="5181600"/>
            <a:ext cx="5045321" cy="2677656"/>
          </a:xfrm>
          <a:prstGeom prst="rect">
            <a:avLst/>
          </a:prstGeom>
          <a:noFill/>
          <a:ln>
            <a:solidFill>
              <a:schemeClr val="bg1"/>
            </a:solidFill>
          </a:ln>
        </p:spPr>
        <p:txBody>
          <a:bodyPr wrap="square" rtlCol="0">
            <a:spAutoFit/>
          </a:bodyPr>
          <a:lstStyle/>
          <a:p>
            <a:pPr marL="342900" indent="-342900">
              <a:buFont typeface="Courier New" panose="02070309020205020404" pitchFamily="49" charset="0"/>
              <a:buChar char="o"/>
            </a:pPr>
            <a:r>
              <a:rPr lang="en-US" sz="2400" b="1" dirty="0">
                <a:solidFill>
                  <a:srgbClr val="FEFFFD"/>
                </a:solidFill>
                <a:latin typeface="Inter"/>
              </a:rPr>
              <a:t>The data collected was part of research conducted in Bangladesh after the onset of Covid, to understand and thus improve online learning for students across age ranges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100000">
                <p:cTn id="9" fill="hold" display="0">
                  <p:stCondLst>
                    <p:cond delay="indefinite"/>
                  </p:stCondLst>
                </p:cTn>
                <p:tgtEl>
                  <p:spTgt spid="2"/>
                </p:tgtEl>
              </p:cMediaNode>
            </p:video>
          </p:childTnLst>
        </p:cTn>
      </p:par>
    </p:tnLst>
    <p:bldLst>
      <p:bldP spid="12" grpId="0" animBg="1"/>
      <p:bldP spid="1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28700" y="5125329"/>
            <a:ext cx="16230600" cy="0"/>
          </a:xfrm>
          <a:prstGeom prst="line">
            <a:avLst/>
          </a:prstGeom>
          <a:ln w="19050" cap="rnd">
            <a:solidFill>
              <a:srgbClr val="3F284B"/>
            </a:solidFill>
            <a:prstDash val="sysDot"/>
            <a:headEnd type="none" w="sm" len="sm"/>
            <a:tailEnd type="none" w="sm" len="sm"/>
          </a:ln>
        </p:spPr>
        <p:txBody>
          <a:bodyPr/>
          <a:lstStyle/>
          <a:p>
            <a:endParaRPr lang="en-US" dirty="0"/>
          </a:p>
        </p:txBody>
      </p:sp>
      <p:sp>
        <p:nvSpPr>
          <p:cNvPr id="3" name="TextBox 3"/>
          <p:cNvSpPr txBox="1"/>
          <p:nvPr/>
        </p:nvSpPr>
        <p:spPr>
          <a:xfrm>
            <a:off x="1440277" y="1901039"/>
            <a:ext cx="15597945" cy="923925"/>
          </a:xfrm>
          <a:prstGeom prst="rect">
            <a:avLst/>
          </a:prstGeom>
        </p:spPr>
        <p:txBody>
          <a:bodyPr lIns="0" tIns="0" rIns="0" bIns="0" rtlCol="0" anchor="t">
            <a:spAutoFit/>
          </a:bodyPr>
          <a:lstStyle/>
          <a:p>
            <a:pPr algn="ctr">
              <a:lnSpc>
                <a:spcPts val="7200"/>
              </a:lnSpc>
            </a:pPr>
            <a:r>
              <a:rPr lang="en-US" sz="6000" dirty="0">
                <a:solidFill>
                  <a:srgbClr val="3F284B"/>
                </a:solidFill>
                <a:latin typeface="Inter Bold"/>
              </a:rPr>
              <a:t>Coding and Machine Learning Tools</a:t>
            </a:r>
          </a:p>
        </p:txBody>
      </p:sp>
      <p:sp>
        <p:nvSpPr>
          <p:cNvPr id="4" name="TextBox 4"/>
          <p:cNvSpPr txBox="1"/>
          <p:nvPr/>
        </p:nvSpPr>
        <p:spPr>
          <a:xfrm>
            <a:off x="4614373" y="7080547"/>
            <a:ext cx="2459408" cy="1557158"/>
          </a:xfrm>
          <a:prstGeom prst="rect">
            <a:avLst/>
          </a:prstGeom>
        </p:spPr>
        <p:txBody>
          <a:bodyPr lIns="0" tIns="0" rIns="0" bIns="0" rtlCol="0" anchor="t">
            <a:spAutoFit/>
          </a:bodyPr>
          <a:lstStyle/>
          <a:p>
            <a:pPr algn="ctr">
              <a:lnSpc>
                <a:spcPts val="3079"/>
              </a:lnSpc>
            </a:pPr>
            <a:r>
              <a:rPr lang="en-US" sz="2200" dirty="0">
                <a:solidFill>
                  <a:srgbClr val="3F284B"/>
                </a:solidFill>
                <a:latin typeface="Inter"/>
              </a:rPr>
              <a:t>Utilized for coding and python/machine learning libraries</a:t>
            </a:r>
          </a:p>
        </p:txBody>
      </p:sp>
      <p:sp>
        <p:nvSpPr>
          <p:cNvPr id="5" name="TextBox 5"/>
          <p:cNvSpPr txBox="1"/>
          <p:nvPr/>
        </p:nvSpPr>
        <p:spPr>
          <a:xfrm>
            <a:off x="4614373" y="5871504"/>
            <a:ext cx="2459408" cy="886333"/>
          </a:xfrm>
          <a:prstGeom prst="rect">
            <a:avLst/>
          </a:prstGeom>
        </p:spPr>
        <p:txBody>
          <a:bodyPr lIns="0" tIns="0" rIns="0" bIns="0" rtlCol="0" anchor="t">
            <a:spAutoFit/>
          </a:bodyPr>
          <a:lstStyle/>
          <a:p>
            <a:pPr algn="ctr">
              <a:lnSpc>
                <a:spcPts val="3640"/>
              </a:lnSpc>
            </a:pPr>
            <a:r>
              <a:rPr lang="en-US" sz="2600" dirty="0" err="1">
                <a:solidFill>
                  <a:srgbClr val="3F284B"/>
                </a:solidFill>
                <a:latin typeface="Inter Bold"/>
              </a:rPr>
              <a:t>Jupyter</a:t>
            </a:r>
            <a:r>
              <a:rPr lang="en-US" sz="2600" dirty="0">
                <a:solidFill>
                  <a:srgbClr val="3F284B"/>
                </a:solidFill>
                <a:latin typeface="Inter Bold"/>
              </a:rPr>
              <a:t> Notebook</a:t>
            </a:r>
          </a:p>
        </p:txBody>
      </p:sp>
      <p:grpSp>
        <p:nvGrpSpPr>
          <p:cNvPr id="6" name="Group 6"/>
          <p:cNvGrpSpPr/>
          <p:nvPr/>
        </p:nvGrpSpPr>
        <p:grpSpPr>
          <a:xfrm>
            <a:off x="2015462" y="4668129"/>
            <a:ext cx="933450" cy="933450"/>
            <a:chOff x="0" y="0"/>
            <a:chExt cx="6350000" cy="6350000"/>
          </a:xfrm>
        </p:grpSpPr>
        <p:sp>
          <p:nvSpPr>
            <p:cNvPr id="7" name="Freeform 7"/>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BA356D"/>
            </a:solidFill>
          </p:spPr>
          <p:txBody>
            <a:bodyPr/>
            <a:lstStyle/>
            <a:p>
              <a:endParaRPr lang="en-US" dirty="0"/>
            </a:p>
          </p:txBody>
        </p:sp>
      </p:grpSp>
      <p:sp>
        <p:nvSpPr>
          <p:cNvPr id="9" name="TextBox 9"/>
          <p:cNvSpPr txBox="1"/>
          <p:nvPr/>
        </p:nvSpPr>
        <p:spPr>
          <a:xfrm>
            <a:off x="1252482" y="7080547"/>
            <a:ext cx="2459408" cy="762068"/>
          </a:xfrm>
          <a:prstGeom prst="rect">
            <a:avLst/>
          </a:prstGeom>
        </p:spPr>
        <p:txBody>
          <a:bodyPr lIns="0" tIns="0" rIns="0" bIns="0" rtlCol="0" anchor="t">
            <a:spAutoFit/>
          </a:bodyPr>
          <a:lstStyle/>
          <a:p>
            <a:pPr algn="ctr">
              <a:lnSpc>
                <a:spcPts val="3079"/>
              </a:lnSpc>
            </a:pPr>
            <a:r>
              <a:rPr lang="en-US" sz="2200" dirty="0">
                <a:solidFill>
                  <a:srgbClr val="3F284B"/>
                </a:solidFill>
                <a:latin typeface="Inter"/>
              </a:rPr>
              <a:t>Database used to house data</a:t>
            </a:r>
          </a:p>
        </p:txBody>
      </p:sp>
      <p:sp>
        <p:nvSpPr>
          <p:cNvPr id="10" name="TextBox 10"/>
          <p:cNvSpPr txBox="1"/>
          <p:nvPr/>
        </p:nvSpPr>
        <p:spPr>
          <a:xfrm>
            <a:off x="1252482" y="5871504"/>
            <a:ext cx="2459408" cy="438785"/>
          </a:xfrm>
          <a:prstGeom prst="rect">
            <a:avLst/>
          </a:prstGeom>
        </p:spPr>
        <p:txBody>
          <a:bodyPr lIns="0" tIns="0" rIns="0" bIns="0" rtlCol="0" anchor="t">
            <a:spAutoFit/>
          </a:bodyPr>
          <a:lstStyle/>
          <a:p>
            <a:pPr algn="ctr">
              <a:lnSpc>
                <a:spcPts val="3640"/>
              </a:lnSpc>
            </a:pPr>
            <a:r>
              <a:rPr lang="en-US" sz="2600" dirty="0">
                <a:solidFill>
                  <a:srgbClr val="3F284B"/>
                </a:solidFill>
                <a:latin typeface="Inter Bold"/>
              </a:rPr>
              <a:t>Postgres SQL</a:t>
            </a:r>
          </a:p>
        </p:txBody>
      </p:sp>
      <p:sp>
        <p:nvSpPr>
          <p:cNvPr id="11" name="TextBox 11"/>
          <p:cNvSpPr txBox="1"/>
          <p:nvPr/>
        </p:nvSpPr>
        <p:spPr>
          <a:xfrm>
            <a:off x="8009546" y="7080547"/>
            <a:ext cx="2459408" cy="1159613"/>
          </a:xfrm>
          <a:prstGeom prst="rect">
            <a:avLst/>
          </a:prstGeom>
        </p:spPr>
        <p:txBody>
          <a:bodyPr lIns="0" tIns="0" rIns="0" bIns="0" rtlCol="0" anchor="t">
            <a:spAutoFit/>
          </a:bodyPr>
          <a:lstStyle/>
          <a:p>
            <a:pPr algn="ctr">
              <a:lnSpc>
                <a:spcPts val="3079"/>
              </a:lnSpc>
            </a:pPr>
            <a:r>
              <a:rPr lang="en-US" sz="2200" dirty="0">
                <a:solidFill>
                  <a:srgbClr val="3F284B"/>
                </a:solidFill>
                <a:latin typeface="Inter"/>
              </a:rPr>
              <a:t>Used to read in and clean data from SQL</a:t>
            </a:r>
          </a:p>
        </p:txBody>
      </p:sp>
      <p:sp>
        <p:nvSpPr>
          <p:cNvPr id="12" name="TextBox 12"/>
          <p:cNvSpPr txBox="1"/>
          <p:nvPr/>
        </p:nvSpPr>
        <p:spPr>
          <a:xfrm>
            <a:off x="8009546" y="5871504"/>
            <a:ext cx="2459408" cy="424668"/>
          </a:xfrm>
          <a:prstGeom prst="rect">
            <a:avLst/>
          </a:prstGeom>
        </p:spPr>
        <p:txBody>
          <a:bodyPr lIns="0" tIns="0" rIns="0" bIns="0" rtlCol="0" anchor="t">
            <a:spAutoFit/>
          </a:bodyPr>
          <a:lstStyle/>
          <a:p>
            <a:pPr algn="ctr">
              <a:lnSpc>
                <a:spcPts val="3640"/>
              </a:lnSpc>
            </a:pPr>
            <a:r>
              <a:rPr lang="en-US" sz="2600" dirty="0">
                <a:solidFill>
                  <a:srgbClr val="3F284B"/>
                </a:solidFill>
                <a:latin typeface="Inter Bold"/>
              </a:rPr>
              <a:t>Python Pandas</a:t>
            </a:r>
          </a:p>
        </p:txBody>
      </p:sp>
      <p:sp>
        <p:nvSpPr>
          <p:cNvPr id="13" name="TextBox 13"/>
          <p:cNvSpPr txBox="1"/>
          <p:nvPr/>
        </p:nvSpPr>
        <p:spPr>
          <a:xfrm>
            <a:off x="11404719" y="7080547"/>
            <a:ext cx="2577832" cy="1557158"/>
          </a:xfrm>
          <a:prstGeom prst="rect">
            <a:avLst/>
          </a:prstGeom>
        </p:spPr>
        <p:txBody>
          <a:bodyPr lIns="0" tIns="0" rIns="0" bIns="0" rtlCol="0" anchor="t">
            <a:spAutoFit/>
          </a:bodyPr>
          <a:lstStyle/>
          <a:p>
            <a:pPr algn="ctr">
              <a:lnSpc>
                <a:spcPts val="3079"/>
              </a:lnSpc>
            </a:pPr>
            <a:r>
              <a:rPr lang="en-US" sz="2200" dirty="0">
                <a:solidFill>
                  <a:srgbClr val="3F284B"/>
                </a:solidFill>
                <a:latin typeface="Inter"/>
              </a:rPr>
              <a:t>Machine Learning Model used to train and predict dataset outcomes</a:t>
            </a:r>
          </a:p>
        </p:txBody>
      </p:sp>
      <p:sp>
        <p:nvSpPr>
          <p:cNvPr id="14" name="TextBox 14"/>
          <p:cNvSpPr txBox="1"/>
          <p:nvPr/>
        </p:nvSpPr>
        <p:spPr>
          <a:xfrm>
            <a:off x="11463930" y="5871504"/>
            <a:ext cx="2577831" cy="886333"/>
          </a:xfrm>
          <a:prstGeom prst="rect">
            <a:avLst/>
          </a:prstGeom>
        </p:spPr>
        <p:txBody>
          <a:bodyPr wrap="square" lIns="0" tIns="0" rIns="0" bIns="0" rtlCol="0" anchor="t">
            <a:spAutoFit/>
          </a:bodyPr>
          <a:lstStyle/>
          <a:p>
            <a:pPr algn="ctr">
              <a:lnSpc>
                <a:spcPts val="3640"/>
              </a:lnSpc>
            </a:pPr>
            <a:r>
              <a:rPr lang="en-US" sz="2600" dirty="0" err="1">
                <a:solidFill>
                  <a:srgbClr val="3F284B"/>
                </a:solidFill>
                <a:latin typeface="Inter Bold"/>
              </a:rPr>
              <a:t>SciKit</a:t>
            </a:r>
            <a:r>
              <a:rPr lang="en-US" sz="2600" dirty="0">
                <a:solidFill>
                  <a:srgbClr val="3F284B"/>
                </a:solidFill>
                <a:latin typeface="Inter Bold"/>
              </a:rPr>
              <a:t> Learn - Random Forest</a:t>
            </a:r>
          </a:p>
        </p:txBody>
      </p:sp>
      <p:sp>
        <p:nvSpPr>
          <p:cNvPr id="15" name="TextBox 15"/>
          <p:cNvSpPr txBox="1"/>
          <p:nvPr/>
        </p:nvSpPr>
        <p:spPr>
          <a:xfrm>
            <a:off x="14799892" y="7080547"/>
            <a:ext cx="2459408" cy="762068"/>
          </a:xfrm>
          <a:prstGeom prst="rect">
            <a:avLst/>
          </a:prstGeom>
        </p:spPr>
        <p:txBody>
          <a:bodyPr lIns="0" tIns="0" rIns="0" bIns="0" rtlCol="0" anchor="t">
            <a:spAutoFit/>
          </a:bodyPr>
          <a:lstStyle/>
          <a:p>
            <a:pPr algn="ctr">
              <a:lnSpc>
                <a:spcPts val="3079"/>
              </a:lnSpc>
            </a:pPr>
            <a:r>
              <a:rPr lang="en-US" sz="2200" dirty="0">
                <a:solidFill>
                  <a:srgbClr val="3F284B"/>
                </a:solidFill>
                <a:latin typeface="Inter"/>
              </a:rPr>
              <a:t>Used for Data Visualization</a:t>
            </a:r>
          </a:p>
        </p:txBody>
      </p:sp>
      <p:sp>
        <p:nvSpPr>
          <p:cNvPr id="16" name="TextBox 16"/>
          <p:cNvSpPr txBox="1"/>
          <p:nvPr/>
        </p:nvSpPr>
        <p:spPr>
          <a:xfrm>
            <a:off x="14799892" y="5871504"/>
            <a:ext cx="2459408" cy="424668"/>
          </a:xfrm>
          <a:prstGeom prst="rect">
            <a:avLst/>
          </a:prstGeom>
        </p:spPr>
        <p:txBody>
          <a:bodyPr lIns="0" tIns="0" rIns="0" bIns="0" rtlCol="0" anchor="t">
            <a:spAutoFit/>
          </a:bodyPr>
          <a:lstStyle/>
          <a:p>
            <a:pPr algn="ctr">
              <a:lnSpc>
                <a:spcPts val="3640"/>
              </a:lnSpc>
            </a:pPr>
            <a:r>
              <a:rPr lang="en-US" sz="2600" dirty="0">
                <a:solidFill>
                  <a:srgbClr val="3F284B"/>
                </a:solidFill>
                <a:latin typeface="Inter Bold"/>
              </a:rPr>
              <a:t>Tableau</a:t>
            </a:r>
          </a:p>
        </p:txBody>
      </p:sp>
      <p:grpSp>
        <p:nvGrpSpPr>
          <p:cNvPr id="17" name="Group 17"/>
          <p:cNvGrpSpPr/>
          <p:nvPr/>
        </p:nvGrpSpPr>
        <p:grpSpPr>
          <a:xfrm>
            <a:off x="5377352" y="4668129"/>
            <a:ext cx="933450" cy="933450"/>
            <a:chOff x="0" y="0"/>
            <a:chExt cx="6350000" cy="6350000"/>
          </a:xfrm>
        </p:grpSpPr>
        <p:sp>
          <p:nvSpPr>
            <p:cNvPr id="18" name="Freeform 18"/>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BA356D"/>
            </a:solidFill>
          </p:spPr>
        </p:sp>
      </p:grpSp>
      <p:grpSp>
        <p:nvGrpSpPr>
          <p:cNvPr id="20" name="Group 20"/>
          <p:cNvGrpSpPr/>
          <p:nvPr/>
        </p:nvGrpSpPr>
        <p:grpSpPr>
          <a:xfrm>
            <a:off x="8772525" y="4668129"/>
            <a:ext cx="933450" cy="933450"/>
            <a:chOff x="0" y="0"/>
            <a:chExt cx="6350000" cy="6350000"/>
          </a:xfrm>
        </p:grpSpPr>
        <p:sp>
          <p:nvSpPr>
            <p:cNvPr id="21" name="Freeform 21"/>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BA356D"/>
            </a:solidFill>
          </p:spPr>
        </p:sp>
      </p:grpSp>
      <p:grpSp>
        <p:nvGrpSpPr>
          <p:cNvPr id="23" name="Group 23"/>
          <p:cNvGrpSpPr/>
          <p:nvPr/>
        </p:nvGrpSpPr>
        <p:grpSpPr>
          <a:xfrm>
            <a:off x="12226910" y="4668129"/>
            <a:ext cx="933450" cy="933450"/>
            <a:chOff x="0" y="0"/>
            <a:chExt cx="6350000" cy="6350000"/>
          </a:xfrm>
        </p:grpSpPr>
        <p:sp>
          <p:nvSpPr>
            <p:cNvPr id="24" name="Freeform 24"/>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BA356D"/>
            </a:solidFill>
          </p:spPr>
        </p:sp>
      </p:grpSp>
      <p:grpSp>
        <p:nvGrpSpPr>
          <p:cNvPr id="26" name="Group 26"/>
          <p:cNvGrpSpPr/>
          <p:nvPr/>
        </p:nvGrpSpPr>
        <p:grpSpPr>
          <a:xfrm>
            <a:off x="15562871" y="4668129"/>
            <a:ext cx="933450" cy="933450"/>
            <a:chOff x="0" y="0"/>
            <a:chExt cx="6350000" cy="6350000"/>
          </a:xfrm>
        </p:grpSpPr>
        <p:sp>
          <p:nvSpPr>
            <p:cNvPr id="27" name="Freeform 27"/>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BA356D"/>
            </a:solidFill>
          </p:spPr>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 name="Rectangle 40">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7998" cy="1028604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0">
            <a:extLst>
              <a:ext uri="{FF2B5EF4-FFF2-40B4-BE49-F238E27FC236}">
                <a16:creationId xmlns:a16="http://schemas.microsoft.com/office/drawing/2014/main" id="{3739C5DB-1423-28EE-FF38-6D0E8559AA8A}"/>
              </a:ext>
            </a:extLst>
          </p:cNvPr>
          <p:cNvSpPr txBox="1"/>
          <p:nvPr/>
        </p:nvSpPr>
        <p:spPr>
          <a:xfrm>
            <a:off x="1190493" y="580395"/>
            <a:ext cx="15099183" cy="1947672"/>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6000" dirty="0">
                <a:solidFill>
                  <a:srgbClr val="3F284B"/>
                </a:solidFill>
                <a:latin typeface="Inter Bold"/>
              </a:rPr>
              <a:t>Machine Learning Model</a:t>
            </a:r>
          </a:p>
          <a:p>
            <a:pPr algn="ctr">
              <a:lnSpc>
                <a:spcPct val="90000"/>
              </a:lnSpc>
              <a:spcBef>
                <a:spcPct val="0"/>
              </a:spcBef>
              <a:spcAft>
                <a:spcPts val="600"/>
              </a:spcAft>
            </a:pPr>
            <a:r>
              <a:rPr lang="en-US" sz="4800" dirty="0">
                <a:solidFill>
                  <a:srgbClr val="3F284B"/>
                </a:solidFill>
                <a:latin typeface="Inter Bold"/>
              </a:rPr>
              <a:t>Random Forest Algorithm</a:t>
            </a:r>
          </a:p>
        </p:txBody>
      </p:sp>
      <p:sp>
        <p:nvSpPr>
          <p:cNvPr id="43" name="Rectangle 42">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3" y="2998267"/>
            <a:ext cx="17181892" cy="117254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04618"/>
            <a:ext cx="17075043" cy="640198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2"/>
          <p:cNvSpPr txBox="1"/>
          <p:nvPr/>
        </p:nvSpPr>
        <p:spPr>
          <a:xfrm>
            <a:off x="1190491" y="3899263"/>
            <a:ext cx="6796347" cy="5459175"/>
          </a:xfrm>
          <a:prstGeom prst="rect">
            <a:avLst/>
          </a:prstGeom>
        </p:spPr>
        <p:txBody>
          <a:bodyPr vert="horz" lIns="91440" tIns="45720" rIns="91440" bIns="45720" rtlCol="0" anchor="ctr">
            <a:normAutofit/>
          </a:bodyPr>
          <a:lstStyle/>
          <a:p>
            <a:pPr marL="342900" indent="-228600">
              <a:lnSpc>
                <a:spcPct val="90000"/>
              </a:lnSpc>
              <a:spcAft>
                <a:spcPts val="600"/>
              </a:spcAft>
              <a:buFont typeface="Arial" panose="020B0604020202020204" pitchFamily="34" charset="0"/>
              <a:buChar char="•"/>
            </a:pPr>
            <a:r>
              <a:rPr lang="en-US" sz="2800" dirty="0">
                <a:solidFill>
                  <a:srgbClr val="3F284B"/>
                </a:solidFill>
                <a:latin typeface="Inter"/>
              </a:rPr>
              <a:t>Our model was trained using the Random Forest Algorithm to address a classification problem</a:t>
            </a:r>
          </a:p>
          <a:p>
            <a:pPr marL="800100" lvl="1" indent="-228600">
              <a:lnSpc>
                <a:spcPct val="90000"/>
              </a:lnSpc>
              <a:spcAft>
                <a:spcPts val="600"/>
              </a:spcAft>
              <a:buFont typeface="Arial" panose="020B0604020202020204" pitchFamily="34" charset="0"/>
              <a:buChar char="•"/>
            </a:pPr>
            <a:r>
              <a:rPr lang="en-US" sz="2800" dirty="0">
                <a:solidFill>
                  <a:srgbClr val="3F284B"/>
                </a:solidFill>
                <a:latin typeface="Inter"/>
              </a:rPr>
              <a:t>A class label is determined based on the input data. </a:t>
            </a:r>
          </a:p>
          <a:p>
            <a:pPr indent="-228600">
              <a:lnSpc>
                <a:spcPct val="90000"/>
              </a:lnSpc>
              <a:spcAft>
                <a:spcPts val="600"/>
              </a:spcAft>
              <a:buFont typeface="Arial" panose="020B0604020202020204" pitchFamily="34" charset="0"/>
              <a:buChar char="•"/>
            </a:pPr>
            <a:endParaRPr lang="en-US" sz="2800" dirty="0">
              <a:solidFill>
                <a:srgbClr val="3F284B"/>
              </a:solidFill>
              <a:latin typeface="Inter"/>
            </a:endParaRPr>
          </a:p>
          <a:p>
            <a:pPr marL="342900" indent="-228600">
              <a:lnSpc>
                <a:spcPct val="90000"/>
              </a:lnSpc>
              <a:spcAft>
                <a:spcPts val="600"/>
              </a:spcAft>
              <a:buFont typeface="Arial" panose="020B0604020202020204" pitchFamily="34" charset="0"/>
              <a:buChar char="•"/>
            </a:pPr>
            <a:r>
              <a:rPr lang="en-US" sz="2800" dirty="0">
                <a:solidFill>
                  <a:srgbClr val="3F284B"/>
                </a:solidFill>
                <a:latin typeface="Inter"/>
              </a:rPr>
              <a:t>The ‘Adaptability’ column used for the prediction contains multiple class labels:</a:t>
            </a:r>
          </a:p>
          <a:p>
            <a:pPr marL="800100" lvl="1" indent="-228600">
              <a:lnSpc>
                <a:spcPct val="90000"/>
              </a:lnSpc>
              <a:spcAft>
                <a:spcPts val="600"/>
              </a:spcAft>
              <a:buFont typeface="Arial" panose="020B0604020202020204" pitchFamily="34" charset="0"/>
              <a:buChar char="•"/>
            </a:pPr>
            <a:r>
              <a:rPr lang="en-US" sz="2800" dirty="0">
                <a:solidFill>
                  <a:srgbClr val="3F284B"/>
                </a:solidFill>
                <a:latin typeface="Inter"/>
              </a:rPr>
              <a:t>High</a:t>
            </a:r>
          </a:p>
          <a:p>
            <a:pPr marL="800100" lvl="1" indent="-228600">
              <a:lnSpc>
                <a:spcPct val="90000"/>
              </a:lnSpc>
              <a:spcAft>
                <a:spcPts val="600"/>
              </a:spcAft>
              <a:buFont typeface="Arial" panose="020B0604020202020204" pitchFamily="34" charset="0"/>
              <a:buChar char="•"/>
            </a:pPr>
            <a:r>
              <a:rPr lang="en-US" sz="2800" dirty="0">
                <a:solidFill>
                  <a:srgbClr val="3F284B"/>
                </a:solidFill>
                <a:latin typeface="Inter"/>
              </a:rPr>
              <a:t>Moderate</a:t>
            </a:r>
          </a:p>
          <a:p>
            <a:pPr marL="800100" lvl="1" indent="-228600">
              <a:lnSpc>
                <a:spcPct val="90000"/>
              </a:lnSpc>
              <a:spcAft>
                <a:spcPts val="600"/>
              </a:spcAft>
              <a:buFont typeface="Arial" panose="020B0604020202020204" pitchFamily="34" charset="0"/>
              <a:buChar char="•"/>
            </a:pPr>
            <a:r>
              <a:rPr lang="en-US" sz="2800" dirty="0">
                <a:solidFill>
                  <a:srgbClr val="3F284B"/>
                </a:solidFill>
                <a:latin typeface="Inter"/>
              </a:rPr>
              <a:t>Low</a:t>
            </a:r>
          </a:p>
        </p:txBody>
      </p:sp>
      <p:pic>
        <p:nvPicPr>
          <p:cNvPr id="36" name="Picture 35">
            <a:extLst>
              <a:ext uri="{FF2B5EF4-FFF2-40B4-BE49-F238E27FC236}">
                <a16:creationId xmlns:a16="http://schemas.microsoft.com/office/drawing/2014/main" id="{A92BD14C-4583-A179-7D49-6A86835619C2}"/>
              </a:ext>
            </a:extLst>
          </p:cNvPr>
          <p:cNvPicPr>
            <a:picLocks noChangeAspect="1"/>
          </p:cNvPicPr>
          <p:nvPr/>
        </p:nvPicPr>
        <p:blipFill>
          <a:blip r:embed="rId2"/>
          <a:stretch>
            <a:fillRect/>
          </a:stretch>
        </p:blipFill>
        <p:spPr>
          <a:xfrm>
            <a:off x="8867298" y="4686936"/>
            <a:ext cx="7725415" cy="3650258"/>
          </a:xfrm>
          <a:prstGeom prst="rect">
            <a:avLst/>
          </a:prstGeom>
        </p:spPr>
      </p:pic>
      <p:sp>
        <p:nvSpPr>
          <p:cNvPr id="47" name="Rectangle 46">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842060" y="3469541"/>
            <a:ext cx="1172550" cy="22857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1DBF4019-BBF0-7947-ADF7-49204814D2A8}"/>
              </a:ext>
            </a:extLst>
          </p:cNvPr>
          <p:cNvSpPr txBox="1"/>
          <p:nvPr/>
        </p:nvSpPr>
        <p:spPr>
          <a:xfrm>
            <a:off x="11141848" y="9948446"/>
            <a:ext cx="6172200" cy="338554"/>
          </a:xfrm>
          <a:prstGeom prst="rect">
            <a:avLst/>
          </a:prstGeom>
          <a:noFill/>
        </p:spPr>
        <p:txBody>
          <a:bodyPr wrap="square" rtlCol="0">
            <a:spAutoFit/>
          </a:bodyPr>
          <a:lstStyle/>
          <a:p>
            <a:r>
              <a:rPr lang="en-US" sz="1600" b="1" dirty="0">
                <a:solidFill>
                  <a:schemeClr val="bg1">
                    <a:lumMod val="65000"/>
                  </a:schemeClr>
                </a:solidFill>
              </a:rPr>
              <a:t>Image Source: Trilogy Education Services, 2U, Inc.</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0">
            <a:extLst>
              <a:ext uri="{FF2B5EF4-FFF2-40B4-BE49-F238E27FC236}">
                <a16:creationId xmlns:a16="http://schemas.microsoft.com/office/drawing/2014/main" id="{3739C5DB-1423-28EE-FF38-6D0E8559AA8A}"/>
              </a:ext>
            </a:extLst>
          </p:cNvPr>
          <p:cNvSpPr txBox="1"/>
          <p:nvPr/>
        </p:nvSpPr>
        <p:spPr>
          <a:xfrm>
            <a:off x="685800" y="190500"/>
            <a:ext cx="16535400" cy="1760547"/>
          </a:xfrm>
          <a:prstGeom prst="rect">
            <a:avLst/>
          </a:prstGeom>
        </p:spPr>
        <p:txBody>
          <a:bodyPr wrap="square" lIns="0" tIns="0" rIns="0" bIns="0" rtlCol="0" anchor="t">
            <a:spAutoFit/>
          </a:bodyPr>
          <a:lstStyle/>
          <a:p>
            <a:pPr algn="ctr">
              <a:lnSpc>
                <a:spcPts val="7200"/>
              </a:lnSpc>
            </a:pPr>
            <a:r>
              <a:rPr lang="en-US" sz="6000" dirty="0">
                <a:solidFill>
                  <a:srgbClr val="3F284B"/>
                </a:solidFill>
                <a:latin typeface="Inter Bold"/>
              </a:rPr>
              <a:t>Machine Learning Model</a:t>
            </a:r>
          </a:p>
          <a:p>
            <a:pPr algn="ctr">
              <a:lnSpc>
                <a:spcPts val="7200"/>
              </a:lnSpc>
            </a:pPr>
            <a:r>
              <a:rPr lang="en-US" sz="4800" dirty="0">
                <a:solidFill>
                  <a:srgbClr val="3F284B"/>
                </a:solidFill>
                <a:latin typeface="Inter Bold"/>
              </a:rPr>
              <a:t>Coding Process</a:t>
            </a:r>
          </a:p>
        </p:txBody>
      </p:sp>
      <p:graphicFrame>
        <p:nvGraphicFramePr>
          <p:cNvPr id="5" name="Diagram 4">
            <a:extLst>
              <a:ext uri="{FF2B5EF4-FFF2-40B4-BE49-F238E27FC236}">
                <a16:creationId xmlns:a16="http://schemas.microsoft.com/office/drawing/2014/main" id="{376BD6EB-4EB3-0E00-BAF0-23100D03EB60}"/>
              </a:ext>
            </a:extLst>
          </p:cNvPr>
          <p:cNvGraphicFramePr/>
          <p:nvPr>
            <p:extLst>
              <p:ext uri="{D42A27DB-BD31-4B8C-83A1-F6EECF244321}">
                <p14:modId xmlns:p14="http://schemas.microsoft.com/office/powerpoint/2010/main" val="1819336601"/>
              </p:ext>
            </p:extLst>
          </p:nvPr>
        </p:nvGraphicFramePr>
        <p:xfrm>
          <a:off x="495300" y="2046202"/>
          <a:ext cx="17297400" cy="812530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641045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rcRect t="21875" b="21875"/>
          <a:stretch>
            <a:fillRect/>
          </a:stretch>
        </p:blipFill>
        <p:spPr>
          <a:xfrm>
            <a:off x="17585" y="-14655"/>
            <a:ext cx="18288000" cy="10287000"/>
          </a:xfrm>
          <a:prstGeom prst="rect">
            <a:avLst/>
          </a:prstGeom>
        </p:spPr>
      </p:pic>
      <p:pic>
        <p:nvPicPr>
          <p:cNvPr id="13" name="Picture 12" descr="Close up photo of colorful graph data">
            <a:extLst>
              <a:ext uri="{FF2B5EF4-FFF2-40B4-BE49-F238E27FC236}">
                <a16:creationId xmlns:a16="http://schemas.microsoft.com/office/drawing/2014/main" id="{A14303CE-DE63-E744-6A66-4E4C90B82DAD}"/>
              </a:ext>
            </a:extLst>
          </p:cNvPr>
          <p:cNvPicPr>
            <a:picLocks noChangeAspect="1"/>
          </p:cNvPicPr>
          <p:nvPr/>
        </p:nvPicPr>
        <p:blipFill>
          <a:blip r:embed="rId6">
            <a:alphaModFix amt="20000"/>
            <a:extLst>
              <a:ext uri="{28A0092B-C50C-407E-A947-70E740481C1C}">
                <a14:useLocalDpi xmlns:a14="http://schemas.microsoft.com/office/drawing/2010/main" val="0"/>
              </a:ext>
            </a:extLst>
          </a:blip>
          <a:stretch>
            <a:fillRect/>
          </a:stretch>
        </p:blipFill>
        <p:spPr>
          <a:xfrm>
            <a:off x="17585" y="79608"/>
            <a:ext cx="18118015" cy="10127783"/>
          </a:xfrm>
          <a:prstGeom prst="rect">
            <a:avLst/>
          </a:prstGeom>
        </p:spPr>
      </p:pic>
      <p:sp>
        <p:nvSpPr>
          <p:cNvPr id="4" name="TextBox 4"/>
          <p:cNvSpPr txBox="1"/>
          <p:nvPr/>
        </p:nvSpPr>
        <p:spPr>
          <a:xfrm>
            <a:off x="2492619" y="4681835"/>
            <a:ext cx="13302762" cy="923330"/>
          </a:xfrm>
          <a:prstGeom prst="rect">
            <a:avLst/>
          </a:prstGeom>
        </p:spPr>
        <p:txBody>
          <a:bodyPr lIns="0" tIns="0" rIns="0" bIns="0" rtlCol="0" anchor="t">
            <a:spAutoFit/>
          </a:bodyPr>
          <a:lstStyle/>
          <a:p>
            <a:pPr algn="ctr">
              <a:lnSpc>
                <a:spcPts val="7200"/>
              </a:lnSpc>
            </a:pPr>
            <a:r>
              <a:rPr lang="en-US" sz="6600" dirty="0">
                <a:solidFill>
                  <a:srgbClr val="FEFFFD"/>
                </a:solidFill>
                <a:latin typeface="Inter Bold"/>
              </a:rPr>
              <a:t>Data Visualizations</a:t>
            </a:r>
          </a:p>
        </p:txBody>
      </p:sp>
    </p:spTree>
  </p:cSld>
  <p:clrMapOvr>
    <a:masterClrMapping/>
  </p:clrMapOvr>
  <p:timing>
    <p:tnLst>
      <p:par>
        <p:cTn id="1" dur="indefinite" restart="never" nodeType="tmRoot">
          <p:childTnLst>
            <p:video>
              <p:cMediaNode vol="100000">
                <p:cTn id="2" fill="hold" display="0">
                  <p:stCondLst>
                    <p:cond delay="indefinite"/>
                  </p:stCondLst>
                </p:cTn>
                <p:tgtEl>
                  <p:spTgt spid="2"/>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rcRect t="21875" b="21875"/>
          <a:stretch>
            <a:fillRect/>
          </a:stretch>
        </p:blipFill>
        <p:spPr>
          <a:xfrm>
            <a:off x="0" y="0"/>
            <a:ext cx="18288000" cy="10287000"/>
          </a:xfrm>
          <a:prstGeom prst="rect">
            <a:avLst/>
          </a:prstGeom>
        </p:spPr>
      </p:pic>
      <p:sp>
        <p:nvSpPr>
          <p:cNvPr id="11" name="TextBox 10">
            <a:extLst>
              <a:ext uri="{FF2B5EF4-FFF2-40B4-BE49-F238E27FC236}">
                <a16:creationId xmlns:a16="http://schemas.microsoft.com/office/drawing/2014/main" id="{2DC5B97D-10F9-9098-4284-506ACA4481F9}"/>
              </a:ext>
            </a:extLst>
          </p:cNvPr>
          <p:cNvSpPr txBox="1"/>
          <p:nvPr/>
        </p:nvSpPr>
        <p:spPr>
          <a:xfrm>
            <a:off x="405384" y="3295614"/>
            <a:ext cx="3581400" cy="1384995"/>
          </a:xfrm>
          <a:prstGeom prst="rect">
            <a:avLst/>
          </a:prstGeom>
          <a:noFill/>
        </p:spPr>
        <p:txBody>
          <a:bodyPr wrap="square" rtlCol="0">
            <a:spAutoFit/>
          </a:bodyPr>
          <a:lstStyle/>
          <a:p>
            <a:r>
              <a:rPr lang="en-US" sz="2800" dirty="0">
                <a:solidFill>
                  <a:srgbClr val="FEFFFD"/>
                </a:solidFill>
                <a:latin typeface="Inter"/>
              </a:rPr>
              <a:t>Adaptability Level by Student Age Range</a:t>
            </a:r>
          </a:p>
        </p:txBody>
      </p:sp>
      <p:pic>
        <p:nvPicPr>
          <p:cNvPr id="12" name="slide2" descr="Story 11">
            <a:extLst>
              <a:ext uri="{FF2B5EF4-FFF2-40B4-BE49-F238E27FC236}">
                <a16:creationId xmlns:a16="http://schemas.microsoft.com/office/drawing/2014/main" id="{41C0A7D2-5E5C-2B62-0801-59EA7A312307}"/>
              </a:ext>
            </a:extLst>
          </p:cNvPr>
          <p:cNvPicPr>
            <a:picLocks noChangeAspect="1"/>
          </p:cNvPicPr>
          <p:nvPr/>
        </p:nvPicPr>
        <p:blipFill rotWithShape="1">
          <a:blip r:embed="rId6">
            <a:extLst>
              <a:ext uri="{28A0092B-C50C-407E-A947-70E740481C1C}">
                <a14:useLocalDpi xmlns:a14="http://schemas.microsoft.com/office/drawing/2010/main" val="0"/>
              </a:ext>
            </a:extLst>
          </a:blip>
          <a:srcRect t="21323"/>
          <a:stretch/>
        </p:blipFill>
        <p:spPr>
          <a:xfrm>
            <a:off x="3986784" y="952500"/>
            <a:ext cx="13914727" cy="8229600"/>
          </a:xfrm>
          <a:prstGeom prst="rect">
            <a:avLst/>
          </a:prstGeom>
        </p:spPr>
      </p:pic>
    </p:spTree>
    <p:extLst>
      <p:ext uri="{BB962C8B-B14F-4D97-AF65-F5344CB8AC3E}">
        <p14:creationId xmlns:p14="http://schemas.microsoft.com/office/powerpoint/2010/main" val="540329634"/>
      </p:ext>
    </p:extLst>
  </p:cSld>
  <p:clrMapOvr>
    <a:masterClrMapping/>
  </p:clrMapOvr>
  <p:timing>
    <p:tnLst>
      <p:par>
        <p:cTn id="1" dur="indefinite" restart="never" nodeType="tmRoot">
          <p:childTnLst>
            <p:video>
              <p:cMediaNode vol="100000">
                <p:cTn id="2" fill="hold" display="0">
                  <p:stCondLst>
                    <p:cond delay="indefinite"/>
                  </p:stCondLst>
                </p:cTn>
                <p:tgtEl>
                  <p:spTgt spid="2"/>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rcRect t="21875" b="21875"/>
          <a:stretch>
            <a:fillRect/>
          </a:stretch>
        </p:blipFill>
        <p:spPr>
          <a:xfrm>
            <a:off x="0" y="62880"/>
            <a:ext cx="18288000" cy="10287000"/>
          </a:xfrm>
          <a:prstGeom prst="rect">
            <a:avLst/>
          </a:prstGeom>
        </p:spPr>
      </p:pic>
      <p:pic>
        <p:nvPicPr>
          <p:cNvPr id="3" name="slide3" descr="Story 12">
            <a:extLst>
              <a:ext uri="{FF2B5EF4-FFF2-40B4-BE49-F238E27FC236}">
                <a16:creationId xmlns:a16="http://schemas.microsoft.com/office/drawing/2014/main" id="{385A4D4F-9F41-DF0D-082C-E846DB4C7FAE}"/>
              </a:ext>
            </a:extLst>
          </p:cNvPr>
          <p:cNvPicPr>
            <a:picLocks noChangeAspect="1"/>
          </p:cNvPicPr>
          <p:nvPr/>
        </p:nvPicPr>
        <p:blipFill rotWithShape="1">
          <a:blip r:embed="rId6">
            <a:extLst>
              <a:ext uri="{28A0092B-C50C-407E-A947-70E740481C1C}">
                <a14:useLocalDpi xmlns:a14="http://schemas.microsoft.com/office/drawing/2010/main" val="0"/>
              </a:ext>
            </a:extLst>
          </a:blip>
          <a:srcRect t="21848" r="4838" b="-217"/>
          <a:stretch/>
        </p:blipFill>
        <p:spPr>
          <a:xfrm>
            <a:off x="4419600" y="1409700"/>
            <a:ext cx="13487400" cy="7848600"/>
          </a:xfrm>
          <a:prstGeom prst="rect">
            <a:avLst/>
          </a:prstGeom>
        </p:spPr>
      </p:pic>
      <p:sp>
        <p:nvSpPr>
          <p:cNvPr id="4" name="TextBox 3">
            <a:extLst>
              <a:ext uri="{FF2B5EF4-FFF2-40B4-BE49-F238E27FC236}">
                <a16:creationId xmlns:a16="http://schemas.microsoft.com/office/drawing/2014/main" id="{CD6EF09E-1510-2644-A048-A47C1BDAC668}"/>
              </a:ext>
            </a:extLst>
          </p:cNvPr>
          <p:cNvSpPr txBox="1"/>
          <p:nvPr/>
        </p:nvSpPr>
        <p:spPr>
          <a:xfrm>
            <a:off x="460248" y="3390900"/>
            <a:ext cx="3581400" cy="3108543"/>
          </a:xfrm>
          <a:prstGeom prst="rect">
            <a:avLst/>
          </a:prstGeom>
          <a:noFill/>
        </p:spPr>
        <p:txBody>
          <a:bodyPr wrap="square" rtlCol="0">
            <a:spAutoFit/>
          </a:bodyPr>
          <a:lstStyle/>
          <a:p>
            <a:r>
              <a:rPr lang="en-US" sz="2800" dirty="0">
                <a:solidFill>
                  <a:srgbClr val="FEFFFD"/>
                </a:solidFill>
                <a:latin typeface="Inter"/>
              </a:rPr>
              <a:t>Was internet accessibility greater for students residing in town compared to those living outside of town?</a:t>
            </a:r>
          </a:p>
        </p:txBody>
      </p:sp>
    </p:spTree>
    <p:extLst>
      <p:ext uri="{BB962C8B-B14F-4D97-AF65-F5344CB8AC3E}">
        <p14:creationId xmlns:p14="http://schemas.microsoft.com/office/powerpoint/2010/main" val="3806596172"/>
      </p:ext>
    </p:extLst>
  </p:cSld>
  <p:clrMapOvr>
    <a:masterClrMapping/>
  </p:clrMapOvr>
  <p:timing>
    <p:tnLst>
      <p:par>
        <p:cTn id="1" dur="indefinite" restart="never" nodeType="tmRoot">
          <p:childTnLst>
            <p:video>
              <p:cMediaNode vol="100000">
                <p:cTn id="2" fill="hold" display="0">
                  <p:stCondLst>
                    <p:cond delay="indefinite"/>
                  </p:stCondLst>
                </p:cTn>
                <p:tgtEl>
                  <p:spTgt spid="2"/>
                </p:tgtEl>
              </p:cMediaNode>
            </p:vide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1828</TotalTime>
  <Words>1222</Words>
  <Application>Microsoft Macintosh PowerPoint</Application>
  <PresentationFormat>Custom</PresentationFormat>
  <Paragraphs>192</Paragraphs>
  <Slides>18</Slides>
  <Notes>12</Notes>
  <HiddenSlides>0</HiddenSlides>
  <MMClips>11</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18</vt:i4>
      </vt:variant>
    </vt:vector>
  </HeadingPairs>
  <TitlesOfParts>
    <vt:vector size="29" baseType="lpstr">
      <vt:lpstr>Courier New</vt:lpstr>
      <vt:lpstr>Symbol</vt:lpstr>
      <vt:lpstr>Arial</vt:lpstr>
      <vt:lpstr>Inter</vt:lpstr>
      <vt:lpstr>Helvetica</vt:lpstr>
      <vt:lpstr>Kollektif Bold</vt:lpstr>
      <vt:lpstr>DM Sans</vt:lpstr>
      <vt:lpstr>system-ui</vt:lpstr>
      <vt:lpstr>Inter Bold</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Purple Pink Simple Gradients 5G Technology Technology Presentation</dc:title>
  <cp:lastModifiedBy>Aisha Henderson</cp:lastModifiedBy>
  <cp:revision>4</cp:revision>
  <dcterms:created xsi:type="dcterms:W3CDTF">2006-08-16T00:00:00Z</dcterms:created>
  <dcterms:modified xsi:type="dcterms:W3CDTF">2023-10-19T05:25:58Z</dcterms:modified>
  <dc:identifier>DAFxjmjrZLU</dc:identifier>
</cp:coreProperties>
</file>